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Raleway"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dee69226a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0dee69226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Specify that here the ground truth is binary and is “majority red” or “majority blue”</a:t>
            </a:r>
            <a:endParaRPr/>
          </a:p>
          <a:p>
            <a:pPr marL="457200" lvl="0" indent="-298450" algn="l" rtl="0">
              <a:spcBef>
                <a:spcPts val="0"/>
              </a:spcBef>
              <a:spcAft>
                <a:spcPts val="0"/>
              </a:spcAft>
              <a:buSzPts val="1100"/>
              <a:buChar char="-"/>
            </a:pPr>
            <a:r>
              <a:rPr lang="en"/>
              <a:t>By “public announcement” we are implicitly specifying a complete graph, where agents see the predictions of all agents which are earlier in the decision ordering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0def3a75f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0def3a75f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3C4043"/>
              </a:buClr>
              <a:buSzPts val="1200"/>
              <a:buFont typeface="Roboto"/>
              <a:buChar char="-"/>
            </a:pPr>
            <a:r>
              <a:rPr lang="en" sz="1200">
                <a:solidFill>
                  <a:srgbClr val="3C4043"/>
                </a:solidFill>
                <a:highlight>
                  <a:srgbClr val="FBECEB"/>
                </a:highlight>
                <a:latin typeface="Roboto"/>
                <a:ea typeface="Roboto"/>
                <a:cs typeface="Roboto"/>
                <a:sym typeface="Roboto"/>
              </a:rPr>
              <a:t>Suppose a setting where a box contains 2 blue balls and only one red ball.</a:t>
            </a:r>
            <a:endParaRPr sz="1200">
              <a:solidFill>
                <a:srgbClr val="3C4043"/>
              </a:solidFill>
              <a:highlight>
                <a:srgbClr val="FBECEB"/>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3C4043"/>
              </a:solidFill>
              <a:highlight>
                <a:srgbClr val="FBECEB"/>
              </a:highlight>
              <a:latin typeface="Roboto"/>
              <a:ea typeface="Roboto"/>
              <a:cs typeface="Roboto"/>
              <a:sym typeface="Roboto"/>
            </a:endParaRPr>
          </a:p>
          <a:p>
            <a:pPr marL="457200" lvl="0" indent="-304800" algn="l" rtl="0">
              <a:spcBef>
                <a:spcPts val="0"/>
              </a:spcBef>
              <a:spcAft>
                <a:spcPts val="0"/>
              </a:spcAft>
              <a:buClr>
                <a:srgbClr val="3C4043"/>
              </a:buClr>
              <a:buSzPts val="1200"/>
              <a:buFont typeface="Roboto"/>
              <a:buChar char="-"/>
            </a:pPr>
            <a:r>
              <a:rPr lang="en" sz="1200">
                <a:solidFill>
                  <a:srgbClr val="3C4043"/>
                </a:solidFill>
                <a:highlight>
                  <a:srgbClr val="FBECEB"/>
                </a:highlight>
                <a:latin typeface="Roboto"/>
                <a:ea typeface="Roboto"/>
                <a:cs typeface="Roboto"/>
                <a:sym typeface="Roboto"/>
              </a:rPr>
              <a:t>During the first draw, this person only knows their private information, so after drawing a red ball, the public announcement will naturally be “majority red”.</a:t>
            </a:r>
            <a:endParaRPr sz="1200">
              <a:solidFill>
                <a:srgbClr val="3C4043"/>
              </a:solidFill>
              <a:highlight>
                <a:srgbClr val="FBECEB"/>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3C4043"/>
              </a:solidFill>
              <a:highlight>
                <a:srgbClr val="FBECEB"/>
              </a:highlight>
              <a:latin typeface="Roboto"/>
              <a:ea typeface="Roboto"/>
              <a:cs typeface="Roboto"/>
              <a:sym typeface="Roboto"/>
            </a:endParaRPr>
          </a:p>
          <a:p>
            <a:pPr marL="457200" lvl="0" indent="-304800" algn="l" rtl="0">
              <a:spcBef>
                <a:spcPts val="0"/>
              </a:spcBef>
              <a:spcAft>
                <a:spcPts val="0"/>
              </a:spcAft>
              <a:buClr>
                <a:srgbClr val="3C4043"/>
              </a:buClr>
              <a:buSzPts val="1200"/>
              <a:buFont typeface="Roboto"/>
              <a:buChar char="-"/>
            </a:pPr>
            <a:r>
              <a:rPr lang="en" sz="1200">
                <a:solidFill>
                  <a:srgbClr val="3C4043"/>
                </a:solidFill>
                <a:highlight>
                  <a:srgbClr val="FBECEB"/>
                </a:highlight>
                <a:latin typeface="Roboto"/>
                <a:ea typeface="Roboto"/>
                <a:cs typeface="Roboto"/>
                <a:sym typeface="Roboto"/>
              </a:rPr>
              <a:t>Here, it may happen that the second person will as well draw a red ball. Knowing the public announcement of the precious player they will also announce “majority red”.</a:t>
            </a:r>
            <a:endParaRPr sz="1200">
              <a:solidFill>
                <a:srgbClr val="3C4043"/>
              </a:solidFill>
              <a:highlight>
                <a:srgbClr val="FBECEB"/>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3C4043"/>
              </a:solidFill>
              <a:highlight>
                <a:srgbClr val="FBECEB"/>
              </a:highlight>
              <a:latin typeface="Roboto"/>
              <a:ea typeface="Roboto"/>
              <a:cs typeface="Roboto"/>
              <a:sym typeface="Roboto"/>
            </a:endParaRPr>
          </a:p>
          <a:p>
            <a:pPr marL="457200" lvl="0" indent="-304800" algn="l" rtl="0">
              <a:spcBef>
                <a:spcPts val="0"/>
              </a:spcBef>
              <a:spcAft>
                <a:spcPts val="0"/>
              </a:spcAft>
              <a:buClr>
                <a:srgbClr val="3C4043"/>
              </a:buClr>
              <a:buSzPts val="1200"/>
              <a:buFont typeface="Roboto"/>
              <a:buChar char="-"/>
            </a:pPr>
            <a:r>
              <a:rPr lang="en" sz="1200">
                <a:solidFill>
                  <a:srgbClr val="3C4043"/>
                </a:solidFill>
                <a:highlight>
                  <a:srgbClr val="FBECEB"/>
                </a:highlight>
                <a:latin typeface="Roboto"/>
                <a:ea typeface="Roboto"/>
                <a:cs typeface="Roboto"/>
                <a:sym typeface="Roboto"/>
              </a:rPr>
              <a:t>It can be observed that after those two draws, the tie is being formed. </a:t>
            </a:r>
            <a:endParaRPr sz="1200">
              <a:solidFill>
                <a:srgbClr val="3C4043"/>
              </a:solidFill>
              <a:highlight>
                <a:srgbClr val="FBECEB"/>
              </a:highlight>
              <a:latin typeface="Roboto"/>
              <a:ea typeface="Roboto"/>
              <a:cs typeface="Roboto"/>
              <a:sym typeface="Roboto"/>
            </a:endParaRPr>
          </a:p>
          <a:p>
            <a:pPr marL="0" lvl="0" indent="457200" algn="l" rtl="0">
              <a:spcBef>
                <a:spcPts val="0"/>
              </a:spcBef>
              <a:spcAft>
                <a:spcPts val="0"/>
              </a:spcAft>
              <a:buNone/>
            </a:pPr>
            <a:r>
              <a:rPr lang="en" sz="1200">
                <a:solidFill>
                  <a:srgbClr val="3C4043"/>
                </a:solidFill>
                <a:highlight>
                  <a:srgbClr val="FBECEB"/>
                </a:highlight>
                <a:latin typeface="Roboto"/>
                <a:ea typeface="Roboto"/>
                <a:cs typeface="Roboto"/>
                <a:sym typeface="Roboto"/>
              </a:rPr>
              <a:t>This means that no matter what ball color the third and fourth person observe, no new information is going to be obtained as they will both announce “majority red”.</a:t>
            </a:r>
            <a:endParaRPr sz="1200">
              <a:solidFill>
                <a:srgbClr val="3C4043"/>
              </a:solidFill>
              <a:highlight>
                <a:srgbClr val="FBECEB"/>
              </a:highlight>
              <a:latin typeface="Roboto"/>
              <a:ea typeface="Roboto"/>
              <a:cs typeface="Roboto"/>
              <a:sym typeface="Roboto"/>
            </a:endParaRPr>
          </a:p>
          <a:p>
            <a:pPr marL="0" lvl="0" indent="457200" algn="l" rtl="0">
              <a:spcBef>
                <a:spcPts val="0"/>
              </a:spcBef>
              <a:spcAft>
                <a:spcPts val="0"/>
              </a:spcAft>
              <a:buNone/>
            </a:pPr>
            <a:endParaRPr sz="1200">
              <a:solidFill>
                <a:srgbClr val="3C4043"/>
              </a:solidFill>
              <a:highlight>
                <a:srgbClr val="FBECEB"/>
              </a:highlight>
              <a:latin typeface="Roboto"/>
              <a:ea typeface="Roboto"/>
              <a:cs typeface="Roboto"/>
              <a:sym typeface="Roboto"/>
            </a:endParaRPr>
          </a:p>
          <a:p>
            <a:pPr marL="0" lvl="0" indent="0" algn="l" rtl="0">
              <a:spcBef>
                <a:spcPts val="0"/>
              </a:spcBef>
              <a:spcAft>
                <a:spcPts val="0"/>
              </a:spcAft>
              <a:buNone/>
            </a:pPr>
            <a:r>
              <a:rPr lang="en" sz="1200">
                <a:solidFill>
                  <a:srgbClr val="3C4043"/>
                </a:solidFill>
                <a:highlight>
                  <a:srgbClr val="FBECEB"/>
                </a:highlight>
                <a:latin typeface="Roboto"/>
                <a:ea typeface="Roboto"/>
                <a:cs typeface="Roboto"/>
                <a:sym typeface="Roboto"/>
              </a:rPr>
              <a:t>-	This tie formation happens with constant probability, in this exact case being 1/9.</a:t>
            </a:r>
            <a:endParaRPr sz="1200">
              <a:solidFill>
                <a:srgbClr val="3C4043"/>
              </a:solidFill>
              <a:highlight>
                <a:srgbClr val="FBECEB"/>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3C4043"/>
              </a:solidFill>
              <a:highlight>
                <a:srgbClr val="FBECEB"/>
              </a:highlight>
              <a:latin typeface="Roboto"/>
              <a:ea typeface="Roboto"/>
              <a:cs typeface="Roboto"/>
              <a:sym typeface="Roboto"/>
            </a:endParaRPr>
          </a:p>
          <a:p>
            <a:pPr marL="457200" lvl="0" indent="-304800" algn="l" rtl="0">
              <a:spcBef>
                <a:spcPts val="0"/>
              </a:spcBef>
              <a:spcAft>
                <a:spcPts val="0"/>
              </a:spcAft>
              <a:buClr>
                <a:srgbClr val="3C4043"/>
              </a:buClr>
              <a:buSzPts val="1200"/>
              <a:buFont typeface="Roboto"/>
              <a:buChar char="-"/>
            </a:pPr>
            <a:r>
              <a:rPr lang="en" sz="1200">
                <a:solidFill>
                  <a:srgbClr val="3C4043"/>
                </a:solidFill>
                <a:highlight>
                  <a:srgbClr val="FBECEB"/>
                </a:highlight>
                <a:latin typeface="Roboto"/>
                <a:ea typeface="Roboto"/>
                <a:cs typeface="Roboto"/>
                <a:sym typeface="Roboto"/>
              </a:rPr>
              <a:t>This shows that even if all agents are perfectly rational, there is a possibility of disregard of one's private signal. </a:t>
            </a:r>
            <a:endParaRPr sz="900">
              <a:solidFill>
                <a:srgbClr val="3C4043"/>
              </a:solidFill>
              <a:highlight>
                <a:srgbClr val="FBECEB"/>
              </a:highlight>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0def3a75f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0def3a75f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8ba905a6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e8ba905a6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Rhett’s note: At the time of this draft of the slides, neither proof is quite complete, but I hope to be done by the time of the presentation.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8ba905a6d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e8ba905a6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might skip this if I run out of time.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0dee69226a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0dee69226a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Lazaros sent an email about including acknowledgements for our presentations. Feel free to add anything I might have missed.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0dfdeccf8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0dfdeccf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e2192bcdb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e2192bcdb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dfea8372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0dfea8372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dfea8372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0dfea837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0dfea8372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0dfea8372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e8ba905a6d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e8ba905a6d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8ba905a6d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e8ba905a6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dee69226a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0dee69226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Even in this basic vanilla setup, we can construct simple examples where most agents are unable to learn the ground truth </a:t>
            </a:r>
            <a:r>
              <a:rPr lang="en">
                <a:solidFill>
                  <a:schemeClr val="dk1"/>
                </a:solidFill>
              </a:rPr>
              <a:t>with constant probability</a:t>
            </a:r>
            <a:endParaRPr/>
          </a:p>
          <a:p>
            <a:pPr marL="457200" lvl="0" indent="-298450" algn="l" rtl="0">
              <a:spcBef>
                <a:spcPts val="0"/>
              </a:spcBef>
              <a:spcAft>
                <a:spcPts val="0"/>
              </a:spcAft>
              <a:buSzPts val="1100"/>
              <a:buChar char="-"/>
            </a:pPr>
            <a:r>
              <a:rPr lang="en"/>
              <a:t>can occur if the network is too dense (as we’ll see in the following example)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Truth Learning in Social and Adversarial Settings</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By Amanda Wang, Julia Krizanova, Filip Uradnik, and Rhett Olson</a:t>
            </a:r>
            <a:endParaRPr/>
          </a:p>
          <a:p>
            <a:pPr marL="0" lvl="0" indent="0" algn="l" rtl="0">
              <a:spcBef>
                <a:spcPts val="0"/>
              </a:spcBef>
              <a:spcAft>
                <a:spcPts val="0"/>
              </a:spcAft>
              <a:buNone/>
            </a:pPr>
            <a:r>
              <a:rPr lang="en"/>
              <a:t>Mentor: Professor Jie Gao</a:t>
            </a:r>
            <a:endParaRPr/>
          </a:p>
        </p:txBody>
      </p:sp>
      <p:pic>
        <p:nvPicPr>
          <p:cNvPr id="88" name="Google Shape;88;p13" title="File:Random-graph-Erdos generated network.svg - Wikimedia Commons"/>
          <p:cNvPicPr preferRelativeResize="0"/>
          <p:nvPr/>
        </p:nvPicPr>
        <p:blipFill>
          <a:blip r:embed="rId3">
            <a:alphaModFix/>
          </a:blip>
          <a:stretch>
            <a:fillRect/>
          </a:stretch>
        </p:blipFill>
        <p:spPr>
          <a:xfrm>
            <a:off x="5987725" y="2230425"/>
            <a:ext cx="2913075" cy="2913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Cascade example</a:t>
            </a:r>
            <a:endParaRPr/>
          </a:p>
        </p:txBody>
      </p:sp>
      <p:grpSp>
        <p:nvGrpSpPr>
          <p:cNvPr id="152" name="Google Shape;152;p22"/>
          <p:cNvGrpSpPr/>
          <p:nvPr/>
        </p:nvGrpSpPr>
        <p:grpSpPr>
          <a:xfrm>
            <a:off x="5887038" y="2400200"/>
            <a:ext cx="3130325" cy="1470900"/>
            <a:chOff x="3008638" y="3465475"/>
            <a:chExt cx="3130325" cy="1470900"/>
          </a:xfrm>
        </p:grpSpPr>
        <p:grpSp>
          <p:nvGrpSpPr>
            <p:cNvPr id="153" name="Google Shape;153;p22"/>
            <p:cNvGrpSpPr/>
            <p:nvPr/>
          </p:nvGrpSpPr>
          <p:grpSpPr>
            <a:xfrm>
              <a:off x="3008638" y="3465475"/>
              <a:ext cx="3130325" cy="1470900"/>
              <a:chOff x="3008638" y="3465475"/>
              <a:chExt cx="3130325" cy="1470900"/>
            </a:xfrm>
          </p:grpSpPr>
          <p:pic>
            <p:nvPicPr>
              <p:cNvPr id="154" name="Google Shape;154;p22" title="Urn Vase Ceramic Blue &amp; White with Flower Pattern - 31cm"/>
              <p:cNvPicPr preferRelativeResize="0"/>
              <p:nvPr/>
            </p:nvPicPr>
            <p:blipFill>
              <a:blip r:embed="rId3">
                <a:alphaModFix/>
              </a:blip>
              <a:stretch>
                <a:fillRect/>
              </a:stretch>
            </p:blipFill>
            <p:spPr>
              <a:xfrm>
                <a:off x="3008638" y="3465475"/>
                <a:ext cx="1470900" cy="1470900"/>
              </a:xfrm>
              <a:prstGeom prst="rect">
                <a:avLst/>
              </a:prstGeom>
              <a:noFill/>
              <a:ln>
                <a:noFill/>
              </a:ln>
            </p:spPr>
          </p:pic>
          <p:sp>
            <p:nvSpPr>
              <p:cNvPr id="155" name="Google Shape;155;p22"/>
              <p:cNvSpPr/>
              <p:nvPr/>
            </p:nvSpPr>
            <p:spPr>
              <a:xfrm>
                <a:off x="3455363" y="4258450"/>
                <a:ext cx="305400" cy="3039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6" name="Google Shape;156;p22"/>
              <p:cNvSpPr/>
              <p:nvPr/>
            </p:nvSpPr>
            <p:spPr>
              <a:xfrm>
                <a:off x="3742238" y="4151350"/>
                <a:ext cx="305400" cy="3039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7" name="Google Shape;157;p22"/>
              <p:cNvSpPr/>
              <p:nvPr/>
            </p:nvSpPr>
            <p:spPr>
              <a:xfrm>
                <a:off x="3703488" y="4455250"/>
                <a:ext cx="305400" cy="3039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58" name="Google Shape;158;p22" title="Urn Vase Ceramic Blue &amp; White with Flower Pattern - 31cm"/>
              <p:cNvPicPr preferRelativeResize="0"/>
              <p:nvPr/>
            </p:nvPicPr>
            <p:blipFill>
              <a:blip r:embed="rId3">
                <a:alphaModFix/>
              </a:blip>
              <a:stretch>
                <a:fillRect/>
              </a:stretch>
            </p:blipFill>
            <p:spPr>
              <a:xfrm>
                <a:off x="4668063" y="3465475"/>
                <a:ext cx="1470900" cy="1470900"/>
              </a:xfrm>
              <a:prstGeom prst="rect">
                <a:avLst/>
              </a:prstGeom>
              <a:noFill/>
              <a:ln>
                <a:noFill/>
              </a:ln>
            </p:spPr>
          </p:pic>
          <p:sp>
            <p:nvSpPr>
              <p:cNvPr id="159" name="Google Shape;159;p22"/>
              <p:cNvSpPr/>
              <p:nvPr/>
            </p:nvSpPr>
            <p:spPr>
              <a:xfrm>
                <a:off x="5114788" y="4258450"/>
                <a:ext cx="305400" cy="3039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0" name="Google Shape;160;p22"/>
              <p:cNvSpPr/>
              <p:nvPr/>
            </p:nvSpPr>
            <p:spPr>
              <a:xfrm>
                <a:off x="5401663" y="4151350"/>
                <a:ext cx="305400" cy="3039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1" name="Google Shape;161;p22"/>
              <p:cNvSpPr/>
              <p:nvPr/>
            </p:nvSpPr>
            <p:spPr>
              <a:xfrm>
                <a:off x="5362913" y="4455250"/>
                <a:ext cx="305400" cy="3039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62" name="Google Shape;162;p22"/>
            <p:cNvSpPr txBox="1"/>
            <p:nvPr/>
          </p:nvSpPr>
          <p:spPr>
            <a:xfrm>
              <a:off x="4284613" y="3962725"/>
              <a:ext cx="578400" cy="47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a:solidFill>
                    <a:schemeClr val="accent1"/>
                  </a:solidFill>
                  <a:latin typeface="Lato"/>
                  <a:ea typeface="Lato"/>
                  <a:cs typeface="Lato"/>
                  <a:sym typeface="Lato"/>
                </a:rPr>
                <a:t>?</a:t>
              </a:r>
              <a:endParaRPr sz="2500" b="1">
                <a:solidFill>
                  <a:schemeClr val="accent1"/>
                </a:solidFill>
                <a:latin typeface="Lato"/>
                <a:ea typeface="Lato"/>
                <a:cs typeface="Lato"/>
                <a:sym typeface="Lato"/>
              </a:endParaRPr>
            </a:p>
          </p:txBody>
        </p:sp>
      </p:grpSp>
      <p:sp>
        <p:nvSpPr>
          <p:cNvPr id="163" name="Google Shape;163;p22"/>
          <p:cNvSpPr txBox="1">
            <a:spLocks noGrp="1"/>
          </p:cNvSpPr>
          <p:nvPr>
            <p:ph type="body" idx="1"/>
          </p:nvPr>
        </p:nvSpPr>
        <p:spPr>
          <a:xfrm>
            <a:off x="729450" y="2078875"/>
            <a:ext cx="5685600" cy="271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 urn contains either 1 blue + 2 red balls, or 1 red + 2 blue balls w/ equal probability.</a:t>
            </a:r>
            <a:endParaRPr sz="1600"/>
          </a:p>
          <a:p>
            <a:pPr marL="0" lvl="0" indent="0" algn="l" rtl="0">
              <a:spcBef>
                <a:spcPts val="1200"/>
              </a:spcBef>
              <a:spcAft>
                <a:spcPts val="0"/>
              </a:spcAft>
              <a:buNone/>
            </a:pPr>
            <a:r>
              <a:rPr lang="en" sz="1600"/>
              <a:t>Taking turns, each person:</a:t>
            </a:r>
            <a:endParaRPr sz="1600"/>
          </a:p>
          <a:p>
            <a:pPr marL="457200" lvl="0" indent="-330200" algn="l" rtl="0">
              <a:spcBef>
                <a:spcPts val="1200"/>
              </a:spcBef>
              <a:spcAft>
                <a:spcPts val="0"/>
              </a:spcAft>
              <a:buSzPts val="1600"/>
              <a:buChar char="-"/>
            </a:pPr>
            <a:r>
              <a:rPr lang="en" sz="1600"/>
              <a:t>randomly picks a ball to observe in private (with replacement)</a:t>
            </a:r>
            <a:endParaRPr sz="1600"/>
          </a:p>
          <a:p>
            <a:pPr marL="457200" lvl="0" indent="-330200" algn="l" rtl="0">
              <a:spcBef>
                <a:spcPts val="0"/>
              </a:spcBef>
              <a:spcAft>
                <a:spcPts val="0"/>
              </a:spcAft>
              <a:buSzPts val="1600"/>
              <a:buChar char="-"/>
            </a:pPr>
            <a:r>
              <a:rPr lang="en" sz="1600"/>
              <a:t>publicly states if they think the urn is majority red or majority blue</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Cascade example</a:t>
            </a:r>
            <a:endParaRPr/>
          </a:p>
        </p:txBody>
      </p:sp>
      <p:grpSp>
        <p:nvGrpSpPr>
          <p:cNvPr id="169" name="Google Shape;169;p23"/>
          <p:cNvGrpSpPr/>
          <p:nvPr/>
        </p:nvGrpSpPr>
        <p:grpSpPr>
          <a:xfrm>
            <a:off x="6764713" y="1890025"/>
            <a:ext cx="1470900" cy="1470900"/>
            <a:chOff x="7546463" y="2400200"/>
            <a:chExt cx="1470900" cy="1470900"/>
          </a:xfrm>
        </p:grpSpPr>
        <p:pic>
          <p:nvPicPr>
            <p:cNvPr id="170" name="Google Shape;170;p23" title="Urn Vase Ceramic Blue &amp; White with Flower Pattern - 31cm"/>
            <p:cNvPicPr preferRelativeResize="0"/>
            <p:nvPr/>
          </p:nvPicPr>
          <p:blipFill>
            <a:blip r:embed="rId3">
              <a:alphaModFix/>
            </a:blip>
            <a:stretch>
              <a:fillRect/>
            </a:stretch>
          </p:blipFill>
          <p:spPr>
            <a:xfrm>
              <a:off x="7546463" y="2400200"/>
              <a:ext cx="1470900" cy="1470900"/>
            </a:xfrm>
            <a:prstGeom prst="rect">
              <a:avLst/>
            </a:prstGeom>
            <a:noFill/>
            <a:ln>
              <a:noFill/>
            </a:ln>
          </p:spPr>
        </p:pic>
        <p:sp>
          <p:nvSpPr>
            <p:cNvPr id="171" name="Google Shape;171;p23"/>
            <p:cNvSpPr/>
            <p:nvPr/>
          </p:nvSpPr>
          <p:spPr>
            <a:xfrm>
              <a:off x="7993188" y="3193175"/>
              <a:ext cx="305400" cy="3039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 name="Google Shape;172;p23"/>
            <p:cNvSpPr/>
            <p:nvPr/>
          </p:nvSpPr>
          <p:spPr>
            <a:xfrm>
              <a:off x="8280063" y="3086075"/>
              <a:ext cx="305400" cy="3039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3" name="Google Shape;173;p23"/>
            <p:cNvSpPr/>
            <p:nvPr/>
          </p:nvSpPr>
          <p:spPr>
            <a:xfrm>
              <a:off x="8241313" y="3389975"/>
              <a:ext cx="305400" cy="3039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74" name="Google Shape;174;p23"/>
          <p:cNvSpPr txBox="1">
            <a:spLocks noGrp="1"/>
          </p:cNvSpPr>
          <p:nvPr>
            <p:ph type="body" idx="1"/>
          </p:nvPr>
        </p:nvSpPr>
        <p:spPr>
          <a:xfrm>
            <a:off x="729450" y="2571750"/>
            <a:ext cx="5318400" cy="11229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AutoNum type="arabicPeriod"/>
            </a:pPr>
            <a:r>
              <a:rPr lang="en" sz="1600"/>
              <a:t>Person 1 observes red. Announces “majority red”.</a:t>
            </a:r>
            <a:endParaRPr sz="1600"/>
          </a:p>
          <a:p>
            <a:pPr marL="457200" lvl="0" indent="-330200" algn="l" rtl="0">
              <a:spcBef>
                <a:spcPts val="0"/>
              </a:spcBef>
              <a:spcAft>
                <a:spcPts val="0"/>
              </a:spcAft>
              <a:buSzPts val="1600"/>
              <a:buAutoNum type="arabicPeriod"/>
            </a:pPr>
            <a:r>
              <a:rPr lang="en" sz="1600"/>
              <a:t>Person 2 observes red. Announces “majority red”.</a:t>
            </a:r>
            <a:endParaRPr sz="1600"/>
          </a:p>
        </p:txBody>
      </p:sp>
      <p:sp>
        <p:nvSpPr>
          <p:cNvPr id="175" name="Google Shape;175;p23"/>
          <p:cNvSpPr txBox="1">
            <a:spLocks noGrp="1"/>
          </p:cNvSpPr>
          <p:nvPr>
            <p:ph type="body" idx="1"/>
          </p:nvPr>
        </p:nvSpPr>
        <p:spPr>
          <a:xfrm>
            <a:off x="786825" y="3360925"/>
            <a:ext cx="53184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a:t>3.      Person 3 observes blue. </a:t>
            </a:r>
            <a:endParaRPr sz="1600"/>
          </a:p>
        </p:txBody>
      </p:sp>
      <p:sp>
        <p:nvSpPr>
          <p:cNvPr id="176" name="Google Shape;176;p23"/>
          <p:cNvSpPr txBox="1"/>
          <p:nvPr/>
        </p:nvSpPr>
        <p:spPr>
          <a:xfrm>
            <a:off x="3309625" y="3360925"/>
            <a:ext cx="29838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accent1"/>
                </a:solidFill>
                <a:latin typeface="Lato"/>
                <a:ea typeface="Lato"/>
                <a:cs typeface="Lato"/>
                <a:sym typeface="Lato"/>
              </a:rPr>
              <a:t>Announces “majority red”.</a:t>
            </a:r>
            <a:endParaRPr sz="1600">
              <a:solidFill>
                <a:schemeClr val="accent1"/>
              </a:solidFill>
              <a:latin typeface="Lato"/>
              <a:ea typeface="Lato"/>
              <a:cs typeface="Lato"/>
              <a:sym typeface="Lato"/>
            </a:endParaRPr>
          </a:p>
        </p:txBody>
      </p:sp>
      <p:sp>
        <p:nvSpPr>
          <p:cNvPr id="177" name="Google Shape;177;p23"/>
          <p:cNvSpPr txBox="1"/>
          <p:nvPr/>
        </p:nvSpPr>
        <p:spPr>
          <a:xfrm>
            <a:off x="786825" y="2036550"/>
            <a:ext cx="29379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accent1"/>
                </a:solidFill>
                <a:latin typeface="Lato"/>
                <a:ea typeface="Lato"/>
                <a:cs typeface="Lato"/>
                <a:sym typeface="Lato"/>
              </a:rPr>
              <a:t>Suppose 2 blue + 1 red.</a:t>
            </a:r>
            <a:endParaRPr sz="1600">
              <a:solidFill>
                <a:schemeClr val="accent1"/>
              </a:solidFill>
              <a:latin typeface="Lato"/>
              <a:ea typeface="Lato"/>
              <a:cs typeface="Lato"/>
              <a:sym typeface="Lato"/>
            </a:endParaRPr>
          </a:p>
        </p:txBody>
      </p:sp>
      <p:sp>
        <p:nvSpPr>
          <p:cNvPr id="178" name="Google Shape;178;p23"/>
          <p:cNvSpPr txBox="1">
            <a:spLocks noGrp="1"/>
          </p:cNvSpPr>
          <p:nvPr>
            <p:ph type="body" idx="1"/>
          </p:nvPr>
        </p:nvSpPr>
        <p:spPr>
          <a:xfrm>
            <a:off x="786825" y="3694650"/>
            <a:ext cx="5318400" cy="96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4.      Person 4 observes xx. Announces “majority red”.</a:t>
            </a:r>
            <a:endParaRPr sz="1600"/>
          </a:p>
          <a:p>
            <a:pPr marL="0" lvl="0" indent="0" algn="l" rtl="0">
              <a:spcBef>
                <a:spcPts val="1200"/>
              </a:spcBef>
              <a:spcAft>
                <a:spcPts val="1200"/>
              </a:spcAft>
              <a:buNone/>
            </a:pPr>
            <a:r>
              <a:rPr lang="en" sz="1600"/>
              <a:t>… </a:t>
            </a:r>
            <a:endParaRPr sz="1600"/>
          </a:p>
        </p:txBody>
      </p:sp>
      <p:sp>
        <p:nvSpPr>
          <p:cNvPr id="179" name="Google Shape;179;p23"/>
          <p:cNvSpPr txBox="1"/>
          <p:nvPr/>
        </p:nvSpPr>
        <p:spPr>
          <a:xfrm>
            <a:off x="5801550" y="3360925"/>
            <a:ext cx="26166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3"/>
                </a:solidFill>
                <a:latin typeface="Lato"/>
                <a:ea typeface="Lato"/>
                <a:cs typeface="Lato"/>
                <a:sym typeface="Lato"/>
              </a:rPr>
              <a:t> No new information!</a:t>
            </a:r>
            <a:endParaRPr sz="1600" b="1">
              <a:solidFill>
                <a:schemeClr val="accent3"/>
              </a:solidFill>
              <a:latin typeface="Lato"/>
              <a:ea typeface="Lato"/>
              <a:cs typeface="Lato"/>
              <a:sym typeface="Lato"/>
            </a:endParaRPr>
          </a:p>
        </p:txBody>
      </p:sp>
      <p:cxnSp>
        <p:nvCxnSpPr>
          <p:cNvPr id="180" name="Google Shape;180;p23"/>
          <p:cNvCxnSpPr/>
          <p:nvPr/>
        </p:nvCxnSpPr>
        <p:spPr>
          <a:xfrm>
            <a:off x="677075" y="3328000"/>
            <a:ext cx="5967600" cy="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Progress: NP-Hardness</a:t>
            </a:r>
            <a:endParaRPr/>
          </a:p>
        </p:txBody>
      </p:sp>
      <p:sp>
        <p:nvSpPr>
          <p:cNvPr id="186" name="Google Shape;186;p24"/>
          <p:cNvSpPr txBox="1">
            <a:spLocks noGrp="1"/>
          </p:cNvSpPr>
          <p:nvPr>
            <p:ph type="body" idx="1"/>
          </p:nvPr>
        </p:nvSpPr>
        <p:spPr>
          <a:xfrm>
            <a:off x="360475" y="1950300"/>
            <a:ext cx="5421300" cy="3193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b="1"/>
              <a:t>Decision Problem</a:t>
            </a:r>
            <a:r>
              <a:rPr lang="en" sz="1600"/>
              <a:t>: </a:t>
            </a:r>
            <a:r>
              <a:rPr lang="en" sz="1600" i="1"/>
              <a:t>Given a social network and some threshold, does there exists a decision order where the network’s learning rate meets the threshold?</a:t>
            </a:r>
            <a:endParaRPr sz="1600" i="1"/>
          </a:p>
          <a:p>
            <a:pPr marL="457200" lvl="0" indent="-330200" algn="l" rtl="0">
              <a:spcBef>
                <a:spcPts val="0"/>
              </a:spcBef>
              <a:spcAft>
                <a:spcPts val="0"/>
              </a:spcAft>
              <a:buSzPts val="1600"/>
              <a:buChar char="●"/>
            </a:pPr>
            <a:r>
              <a:rPr lang="en" sz="1600"/>
              <a:t>We have a reduction from 3-SAT for this problem where nodes aggregate information via majority vote.</a:t>
            </a:r>
            <a:endParaRPr sz="1600"/>
          </a:p>
          <a:p>
            <a:pPr marL="914400" lvl="1" indent="-330200" algn="l" rtl="0">
              <a:spcBef>
                <a:spcPts val="0"/>
              </a:spcBef>
              <a:spcAft>
                <a:spcPts val="0"/>
              </a:spcAft>
              <a:buSzPts val="1600"/>
              <a:buChar char="○"/>
            </a:pPr>
            <a:r>
              <a:rPr lang="en" sz="1600"/>
              <a:t>Reduction relies on using directed and multi-edges</a:t>
            </a:r>
            <a:endParaRPr sz="1600"/>
          </a:p>
          <a:p>
            <a:pPr marL="914400" lvl="1" indent="-330200" algn="l" rtl="0">
              <a:spcBef>
                <a:spcPts val="0"/>
              </a:spcBef>
              <a:spcAft>
                <a:spcPts val="0"/>
              </a:spcAft>
              <a:buSzPts val="1600"/>
              <a:buChar char="○"/>
            </a:pPr>
            <a:r>
              <a:rPr lang="en" sz="1600"/>
              <a:t>Still need to adapt computations for Bayesian information  aggregation</a:t>
            </a:r>
            <a:endParaRPr sz="1600"/>
          </a:p>
        </p:txBody>
      </p:sp>
      <p:pic>
        <p:nvPicPr>
          <p:cNvPr id="187" name="Google Shape;187;p24"/>
          <p:cNvPicPr preferRelativeResize="0"/>
          <p:nvPr/>
        </p:nvPicPr>
        <p:blipFill>
          <a:blip r:embed="rId3">
            <a:alphaModFix/>
          </a:blip>
          <a:stretch>
            <a:fillRect/>
          </a:stretch>
        </p:blipFill>
        <p:spPr>
          <a:xfrm>
            <a:off x="5561575" y="985050"/>
            <a:ext cx="3304899" cy="3379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Progress: Robustness Against Adversaries</a:t>
            </a:r>
            <a:endParaRPr/>
          </a:p>
        </p:txBody>
      </p:sp>
      <p:sp>
        <p:nvSpPr>
          <p:cNvPr id="193" name="Google Shape;193;p25"/>
          <p:cNvSpPr txBox="1">
            <a:spLocks noGrp="1"/>
          </p:cNvSpPr>
          <p:nvPr>
            <p:ph type="body" idx="1"/>
          </p:nvPr>
        </p:nvSpPr>
        <p:spPr>
          <a:xfrm>
            <a:off x="375275" y="2078875"/>
            <a:ext cx="8042875"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dirty="0"/>
              <a:t>For large instances of specific networks, we aim to show that adversarial agents have negligible effect on the learning rates of non-adversaries in the network.</a:t>
            </a:r>
          </a:p>
          <a:p>
            <a:pPr marL="127000" lvl="0" indent="0" algn="l" rtl="0">
              <a:spcBef>
                <a:spcPts val="0"/>
              </a:spcBef>
              <a:spcAft>
                <a:spcPts val="0"/>
              </a:spcAft>
              <a:buSzPts val="1600"/>
              <a:buNone/>
            </a:pPr>
            <a:r>
              <a:rPr lang="en" sz="1600" dirty="0"/>
              <a:t>      Celebrity Network		                      					</a:t>
            </a:r>
            <a:endParaRPr sz="1600" dirty="0"/>
          </a:p>
          <a:p>
            <a:pPr marL="0" lvl="0" indent="0" algn="l" rtl="0">
              <a:spcBef>
                <a:spcPts val="1200"/>
              </a:spcBef>
              <a:spcAft>
                <a:spcPts val="1200"/>
              </a:spcAft>
              <a:buNone/>
            </a:pPr>
            <a:endParaRPr sz="1600" dirty="0"/>
          </a:p>
        </p:txBody>
      </p:sp>
      <p:sp>
        <p:nvSpPr>
          <p:cNvPr id="194" name="Google Shape;194;p25"/>
          <p:cNvSpPr/>
          <p:nvPr/>
        </p:nvSpPr>
        <p:spPr>
          <a:xfrm>
            <a:off x="958850" y="3164500"/>
            <a:ext cx="219000" cy="219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5" name="Google Shape;195;p25"/>
          <p:cNvSpPr/>
          <p:nvPr/>
        </p:nvSpPr>
        <p:spPr>
          <a:xfrm>
            <a:off x="1287300" y="3164500"/>
            <a:ext cx="219000" cy="219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6" name="Google Shape;196;p25"/>
          <p:cNvSpPr/>
          <p:nvPr/>
        </p:nvSpPr>
        <p:spPr>
          <a:xfrm>
            <a:off x="1615750" y="3164500"/>
            <a:ext cx="219000" cy="219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7" name="Google Shape;197;p25"/>
          <p:cNvSpPr/>
          <p:nvPr/>
        </p:nvSpPr>
        <p:spPr>
          <a:xfrm>
            <a:off x="2272650" y="3164500"/>
            <a:ext cx="219000" cy="219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8" name="Google Shape;198;p25"/>
          <p:cNvSpPr/>
          <p:nvPr/>
        </p:nvSpPr>
        <p:spPr>
          <a:xfrm>
            <a:off x="145775" y="3918725"/>
            <a:ext cx="219000" cy="219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9" name="Google Shape;199;p25"/>
          <p:cNvSpPr/>
          <p:nvPr/>
        </p:nvSpPr>
        <p:spPr>
          <a:xfrm>
            <a:off x="437613" y="3918725"/>
            <a:ext cx="219000" cy="219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0" name="Google Shape;200;p25"/>
          <p:cNvSpPr/>
          <p:nvPr/>
        </p:nvSpPr>
        <p:spPr>
          <a:xfrm>
            <a:off x="729475" y="3918725"/>
            <a:ext cx="219000" cy="219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1" name="Google Shape;201;p25"/>
          <p:cNvSpPr/>
          <p:nvPr/>
        </p:nvSpPr>
        <p:spPr>
          <a:xfrm>
            <a:off x="1021325" y="3918725"/>
            <a:ext cx="219000" cy="219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2" name="Google Shape;202;p25"/>
          <p:cNvSpPr/>
          <p:nvPr/>
        </p:nvSpPr>
        <p:spPr>
          <a:xfrm>
            <a:off x="3069175" y="3918725"/>
            <a:ext cx="219000" cy="219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3" name="Google Shape;203;p25"/>
          <p:cNvSpPr txBox="1"/>
          <p:nvPr/>
        </p:nvSpPr>
        <p:spPr>
          <a:xfrm>
            <a:off x="1834750" y="3081538"/>
            <a:ext cx="7186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accent1"/>
                </a:solidFill>
                <a:latin typeface="Lato"/>
                <a:ea typeface="Lato"/>
                <a:cs typeface="Lato"/>
                <a:sym typeface="Lato"/>
              </a:rPr>
              <a:t>…</a:t>
            </a:r>
            <a:endParaRPr sz="1300">
              <a:solidFill>
                <a:schemeClr val="accent1"/>
              </a:solidFill>
              <a:latin typeface="Lato"/>
              <a:ea typeface="Lato"/>
              <a:cs typeface="Lato"/>
              <a:sym typeface="Lato"/>
            </a:endParaRPr>
          </a:p>
        </p:txBody>
      </p:sp>
      <p:sp>
        <p:nvSpPr>
          <p:cNvPr id="204" name="Google Shape;204;p25"/>
          <p:cNvSpPr txBox="1"/>
          <p:nvPr/>
        </p:nvSpPr>
        <p:spPr>
          <a:xfrm>
            <a:off x="1250825" y="3835775"/>
            <a:ext cx="7186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chemeClr val="accent1"/>
                </a:solidFill>
                <a:latin typeface="Lato"/>
                <a:ea typeface="Lato"/>
                <a:cs typeface="Lato"/>
                <a:sym typeface="Lato"/>
              </a:rPr>
              <a:t>   .      .     .      .      .       .</a:t>
            </a:r>
            <a:endParaRPr sz="1300" dirty="0">
              <a:solidFill>
                <a:schemeClr val="accent1"/>
              </a:solidFill>
              <a:latin typeface="Lato"/>
              <a:ea typeface="Lato"/>
              <a:cs typeface="Lato"/>
              <a:sym typeface="Lato"/>
            </a:endParaRPr>
          </a:p>
        </p:txBody>
      </p:sp>
      <p:cxnSp>
        <p:nvCxnSpPr>
          <p:cNvPr id="205" name="Google Shape;205;p25"/>
          <p:cNvCxnSpPr>
            <a:endCxn id="194" idx="4"/>
          </p:cNvCxnSpPr>
          <p:nvPr/>
        </p:nvCxnSpPr>
        <p:spPr>
          <a:xfrm rot="10800000" flipH="1">
            <a:off x="552350" y="3383500"/>
            <a:ext cx="516000" cy="551100"/>
          </a:xfrm>
          <a:prstGeom prst="straightConnector1">
            <a:avLst/>
          </a:prstGeom>
          <a:noFill/>
          <a:ln w="9525" cap="flat" cmpd="sng">
            <a:solidFill>
              <a:schemeClr val="dk2"/>
            </a:solidFill>
            <a:prstDash val="solid"/>
            <a:round/>
            <a:headEnd type="none" w="med" len="med"/>
            <a:tailEnd type="none" w="med" len="med"/>
          </a:ln>
        </p:spPr>
      </p:cxnSp>
      <p:cxnSp>
        <p:nvCxnSpPr>
          <p:cNvPr id="206" name="Google Shape;206;p25"/>
          <p:cNvCxnSpPr>
            <a:stCxn id="200" idx="0"/>
            <a:endCxn id="195" idx="4"/>
          </p:cNvCxnSpPr>
          <p:nvPr/>
        </p:nvCxnSpPr>
        <p:spPr>
          <a:xfrm rot="10800000" flipH="1">
            <a:off x="838975" y="3383525"/>
            <a:ext cx="557700" cy="535200"/>
          </a:xfrm>
          <a:prstGeom prst="straightConnector1">
            <a:avLst/>
          </a:prstGeom>
          <a:noFill/>
          <a:ln w="9525" cap="flat" cmpd="sng">
            <a:solidFill>
              <a:schemeClr val="dk2"/>
            </a:solidFill>
            <a:prstDash val="solid"/>
            <a:round/>
            <a:headEnd type="none" w="med" len="med"/>
            <a:tailEnd type="none" w="med" len="med"/>
          </a:ln>
        </p:spPr>
      </p:cxnSp>
      <p:cxnSp>
        <p:nvCxnSpPr>
          <p:cNvPr id="207" name="Google Shape;207;p25"/>
          <p:cNvCxnSpPr>
            <a:stCxn id="200" idx="0"/>
            <a:endCxn id="194" idx="4"/>
          </p:cNvCxnSpPr>
          <p:nvPr/>
        </p:nvCxnSpPr>
        <p:spPr>
          <a:xfrm rot="10800000" flipH="1">
            <a:off x="838975" y="3383525"/>
            <a:ext cx="229500" cy="535200"/>
          </a:xfrm>
          <a:prstGeom prst="straightConnector1">
            <a:avLst/>
          </a:prstGeom>
          <a:noFill/>
          <a:ln w="9525" cap="flat" cmpd="sng">
            <a:solidFill>
              <a:schemeClr val="dk2"/>
            </a:solidFill>
            <a:prstDash val="solid"/>
            <a:round/>
            <a:headEnd type="none" w="med" len="med"/>
            <a:tailEnd type="none" w="med" len="med"/>
          </a:ln>
        </p:spPr>
      </p:cxnSp>
      <p:cxnSp>
        <p:nvCxnSpPr>
          <p:cNvPr id="208" name="Google Shape;208;p25"/>
          <p:cNvCxnSpPr>
            <a:stCxn id="198" idx="0"/>
            <a:endCxn id="194" idx="4"/>
          </p:cNvCxnSpPr>
          <p:nvPr/>
        </p:nvCxnSpPr>
        <p:spPr>
          <a:xfrm rot="10800000" flipH="1">
            <a:off x="255275" y="3383525"/>
            <a:ext cx="813000" cy="535200"/>
          </a:xfrm>
          <a:prstGeom prst="straightConnector1">
            <a:avLst/>
          </a:prstGeom>
          <a:noFill/>
          <a:ln w="9525" cap="flat" cmpd="sng">
            <a:solidFill>
              <a:schemeClr val="dk2"/>
            </a:solidFill>
            <a:prstDash val="solid"/>
            <a:round/>
            <a:headEnd type="none" w="med" len="med"/>
            <a:tailEnd type="none" w="med" len="med"/>
          </a:ln>
        </p:spPr>
      </p:cxnSp>
      <p:cxnSp>
        <p:nvCxnSpPr>
          <p:cNvPr id="209" name="Google Shape;209;p25"/>
          <p:cNvCxnSpPr>
            <a:stCxn id="194" idx="4"/>
            <a:endCxn id="201" idx="0"/>
          </p:cNvCxnSpPr>
          <p:nvPr/>
        </p:nvCxnSpPr>
        <p:spPr>
          <a:xfrm>
            <a:off x="1068350" y="3383500"/>
            <a:ext cx="62400" cy="535200"/>
          </a:xfrm>
          <a:prstGeom prst="straightConnector1">
            <a:avLst/>
          </a:prstGeom>
          <a:noFill/>
          <a:ln w="9525" cap="flat" cmpd="sng">
            <a:solidFill>
              <a:schemeClr val="dk2"/>
            </a:solidFill>
            <a:prstDash val="solid"/>
            <a:round/>
            <a:headEnd type="none" w="med" len="med"/>
            <a:tailEnd type="none" w="med" len="med"/>
          </a:ln>
        </p:spPr>
      </p:cxnSp>
      <p:cxnSp>
        <p:nvCxnSpPr>
          <p:cNvPr id="210" name="Google Shape;210;p25"/>
          <p:cNvCxnSpPr>
            <a:endCxn id="194" idx="4"/>
          </p:cNvCxnSpPr>
          <p:nvPr/>
        </p:nvCxnSpPr>
        <p:spPr>
          <a:xfrm rot="10800000">
            <a:off x="1068350" y="3383500"/>
            <a:ext cx="2114100" cy="529800"/>
          </a:xfrm>
          <a:prstGeom prst="straightConnector1">
            <a:avLst/>
          </a:prstGeom>
          <a:noFill/>
          <a:ln w="9525" cap="flat" cmpd="sng">
            <a:solidFill>
              <a:schemeClr val="dk2"/>
            </a:solidFill>
            <a:prstDash val="solid"/>
            <a:round/>
            <a:headEnd type="none" w="med" len="med"/>
            <a:tailEnd type="none" w="med" len="med"/>
          </a:ln>
        </p:spPr>
      </p:cxnSp>
      <p:cxnSp>
        <p:nvCxnSpPr>
          <p:cNvPr id="211" name="Google Shape;211;p25"/>
          <p:cNvCxnSpPr>
            <a:stCxn id="198" idx="0"/>
            <a:endCxn id="195" idx="4"/>
          </p:cNvCxnSpPr>
          <p:nvPr/>
        </p:nvCxnSpPr>
        <p:spPr>
          <a:xfrm rot="10800000" flipH="1">
            <a:off x="255275" y="3383525"/>
            <a:ext cx="1141500" cy="535200"/>
          </a:xfrm>
          <a:prstGeom prst="straightConnector1">
            <a:avLst/>
          </a:prstGeom>
          <a:noFill/>
          <a:ln w="9525" cap="flat" cmpd="sng">
            <a:solidFill>
              <a:schemeClr val="dk2"/>
            </a:solidFill>
            <a:prstDash val="solid"/>
            <a:round/>
            <a:headEnd type="none" w="med" len="med"/>
            <a:tailEnd type="none" w="med" len="med"/>
          </a:ln>
        </p:spPr>
      </p:cxnSp>
      <p:cxnSp>
        <p:nvCxnSpPr>
          <p:cNvPr id="212" name="Google Shape;212;p25"/>
          <p:cNvCxnSpPr>
            <a:stCxn id="199" idx="0"/>
            <a:endCxn id="195" idx="4"/>
          </p:cNvCxnSpPr>
          <p:nvPr/>
        </p:nvCxnSpPr>
        <p:spPr>
          <a:xfrm rot="10800000" flipH="1">
            <a:off x="547113" y="3383525"/>
            <a:ext cx="849600" cy="535200"/>
          </a:xfrm>
          <a:prstGeom prst="straightConnector1">
            <a:avLst/>
          </a:prstGeom>
          <a:noFill/>
          <a:ln w="9525" cap="flat" cmpd="sng">
            <a:solidFill>
              <a:schemeClr val="dk2"/>
            </a:solidFill>
            <a:prstDash val="solid"/>
            <a:round/>
            <a:headEnd type="none" w="med" len="med"/>
            <a:tailEnd type="none" w="med" len="med"/>
          </a:ln>
        </p:spPr>
      </p:cxnSp>
      <p:cxnSp>
        <p:nvCxnSpPr>
          <p:cNvPr id="213" name="Google Shape;213;p25"/>
          <p:cNvCxnSpPr>
            <a:stCxn id="201" idx="0"/>
            <a:endCxn id="195" idx="4"/>
          </p:cNvCxnSpPr>
          <p:nvPr/>
        </p:nvCxnSpPr>
        <p:spPr>
          <a:xfrm rot="10800000" flipH="1">
            <a:off x="1130825" y="3383525"/>
            <a:ext cx="266100" cy="535200"/>
          </a:xfrm>
          <a:prstGeom prst="straightConnector1">
            <a:avLst/>
          </a:prstGeom>
          <a:noFill/>
          <a:ln w="9525" cap="flat" cmpd="sng">
            <a:solidFill>
              <a:schemeClr val="dk2"/>
            </a:solidFill>
            <a:prstDash val="solid"/>
            <a:round/>
            <a:headEnd type="none" w="med" len="med"/>
            <a:tailEnd type="none" w="med" len="med"/>
          </a:ln>
        </p:spPr>
      </p:cxnSp>
      <p:cxnSp>
        <p:nvCxnSpPr>
          <p:cNvPr id="214" name="Google Shape;214;p25"/>
          <p:cNvCxnSpPr>
            <a:stCxn id="202" idx="0"/>
            <a:endCxn id="195" idx="4"/>
          </p:cNvCxnSpPr>
          <p:nvPr/>
        </p:nvCxnSpPr>
        <p:spPr>
          <a:xfrm rot="10800000">
            <a:off x="1396675" y="3383525"/>
            <a:ext cx="1782000" cy="5352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25"/>
          <p:cNvCxnSpPr>
            <a:stCxn id="201" idx="0"/>
            <a:endCxn id="196" idx="4"/>
          </p:cNvCxnSpPr>
          <p:nvPr/>
        </p:nvCxnSpPr>
        <p:spPr>
          <a:xfrm rot="10800000" flipH="1">
            <a:off x="1130825" y="3383525"/>
            <a:ext cx="594300" cy="535200"/>
          </a:xfrm>
          <a:prstGeom prst="straightConnector1">
            <a:avLst/>
          </a:prstGeom>
          <a:noFill/>
          <a:ln w="9525" cap="flat" cmpd="sng">
            <a:solidFill>
              <a:schemeClr val="dk2"/>
            </a:solidFill>
            <a:prstDash val="solid"/>
            <a:round/>
            <a:headEnd type="none" w="med" len="med"/>
            <a:tailEnd type="none" w="med" len="med"/>
          </a:ln>
        </p:spPr>
      </p:cxnSp>
      <p:cxnSp>
        <p:nvCxnSpPr>
          <p:cNvPr id="216" name="Google Shape;216;p25"/>
          <p:cNvCxnSpPr>
            <a:stCxn id="200" idx="0"/>
            <a:endCxn id="196" idx="4"/>
          </p:cNvCxnSpPr>
          <p:nvPr/>
        </p:nvCxnSpPr>
        <p:spPr>
          <a:xfrm rot="10800000" flipH="1">
            <a:off x="838975" y="3383525"/>
            <a:ext cx="886200" cy="535200"/>
          </a:xfrm>
          <a:prstGeom prst="straightConnector1">
            <a:avLst/>
          </a:prstGeom>
          <a:noFill/>
          <a:ln w="9525" cap="flat" cmpd="sng">
            <a:solidFill>
              <a:schemeClr val="dk2"/>
            </a:solidFill>
            <a:prstDash val="solid"/>
            <a:round/>
            <a:headEnd type="none" w="med" len="med"/>
            <a:tailEnd type="none" w="med" len="med"/>
          </a:ln>
        </p:spPr>
      </p:cxnSp>
      <p:cxnSp>
        <p:nvCxnSpPr>
          <p:cNvPr id="217" name="Google Shape;217;p25"/>
          <p:cNvCxnSpPr>
            <a:stCxn id="199" idx="0"/>
            <a:endCxn id="196" idx="4"/>
          </p:cNvCxnSpPr>
          <p:nvPr/>
        </p:nvCxnSpPr>
        <p:spPr>
          <a:xfrm rot="10800000" flipH="1">
            <a:off x="547113" y="3383525"/>
            <a:ext cx="1178100" cy="535200"/>
          </a:xfrm>
          <a:prstGeom prst="straightConnector1">
            <a:avLst/>
          </a:prstGeom>
          <a:noFill/>
          <a:ln w="9525" cap="flat" cmpd="sng">
            <a:solidFill>
              <a:schemeClr val="dk2"/>
            </a:solidFill>
            <a:prstDash val="solid"/>
            <a:round/>
            <a:headEnd type="none" w="med" len="med"/>
            <a:tailEnd type="none" w="med" len="med"/>
          </a:ln>
        </p:spPr>
      </p:cxnSp>
      <p:cxnSp>
        <p:nvCxnSpPr>
          <p:cNvPr id="218" name="Google Shape;218;p25"/>
          <p:cNvCxnSpPr>
            <a:stCxn id="198" idx="0"/>
            <a:endCxn id="196" idx="4"/>
          </p:cNvCxnSpPr>
          <p:nvPr/>
        </p:nvCxnSpPr>
        <p:spPr>
          <a:xfrm rot="10800000" flipH="1">
            <a:off x="255275" y="3383525"/>
            <a:ext cx="1470000" cy="53520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25"/>
          <p:cNvCxnSpPr>
            <a:stCxn id="202" idx="0"/>
            <a:endCxn id="196" idx="4"/>
          </p:cNvCxnSpPr>
          <p:nvPr/>
        </p:nvCxnSpPr>
        <p:spPr>
          <a:xfrm rot="10800000">
            <a:off x="1725175" y="3383525"/>
            <a:ext cx="1453500" cy="53520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p25"/>
          <p:cNvCxnSpPr>
            <a:stCxn id="202" idx="0"/>
            <a:endCxn id="197" idx="4"/>
          </p:cNvCxnSpPr>
          <p:nvPr/>
        </p:nvCxnSpPr>
        <p:spPr>
          <a:xfrm rot="10800000">
            <a:off x="2382175" y="3383525"/>
            <a:ext cx="796500" cy="53520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p25"/>
          <p:cNvCxnSpPr>
            <a:stCxn id="201" idx="0"/>
            <a:endCxn id="197" idx="4"/>
          </p:cNvCxnSpPr>
          <p:nvPr/>
        </p:nvCxnSpPr>
        <p:spPr>
          <a:xfrm rot="10800000" flipH="1">
            <a:off x="1130825" y="3383525"/>
            <a:ext cx="1251300" cy="535200"/>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p25"/>
          <p:cNvCxnSpPr>
            <a:stCxn id="200" idx="0"/>
          </p:cNvCxnSpPr>
          <p:nvPr/>
        </p:nvCxnSpPr>
        <p:spPr>
          <a:xfrm rot="10800000" flipH="1">
            <a:off x="838975" y="3399425"/>
            <a:ext cx="1552800" cy="519300"/>
          </a:xfrm>
          <a:prstGeom prst="straightConnector1">
            <a:avLst/>
          </a:prstGeom>
          <a:noFill/>
          <a:ln w="9525" cap="flat" cmpd="sng">
            <a:solidFill>
              <a:schemeClr val="dk2"/>
            </a:solidFill>
            <a:prstDash val="solid"/>
            <a:round/>
            <a:headEnd type="none" w="med" len="med"/>
            <a:tailEnd type="none" w="med" len="med"/>
          </a:ln>
        </p:spPr>
      </p:cxnSp>
      <p:cxnSp>
        <p:nvCxnSpPr>
          <p:cNvPr id="223" name="Google Shape;223;p25"/>
          <p:cNvCxnSpPr>
            <a:stCxn id="200" idx="0"/>
          </p:cNvCxnSpPr>
          <p:nvPr/>
        </p:nvCxnSpPr>
        <p:spPr>
          <a:xfrm rot="10800000" flipH="1">
            <a:off x="838975" y="3399425"/>
            <a:ext cx="1527600" cy="519300"/>
          </a:xfrm>
          <a:prstGeom prst="straightConnector1">
            <a:avLst/>
          </a:prstGeom>
          <a:noFill/>
          <a:ln w="9525" cap="flat" cmpd="sng">
            <a:solidFill>
              <a:schemeClr val="dk2"/>
            </a:solidFill>
            <a:prstDash val="solid"/>
            <a:round/>
            <a:headEnd type="none" w="med" len="med"/>
            <a:tailEnd type="none" w="med" len="med"/>
          </a:ln>
        </p:spPr>
      </p:cxnSp>
      <p:cxnSp>
        <p:nvCxnSpPr>
          <p:cNvPr id="224" name="Google Shape;224;p25"/>
          <p:cNvCxnSpPr>
            <a:stCxn id="199" idx="0"/>
          </p:cNvCxnSpPr>
          <p:nvPr/>
        </p:nvCxnSpPr>
        <p:spPr>
          <a:xfrm rot="10800000" flipH="1">
            <a:off x="547113" y="3386825"/>
            <a:ext cx="1832100" cy="531900"/>
          </a:xfrm>
          <a:prstGeom prst="straightConnector1">
            <a:avLst/>
          </a:prstGeom>
          <a:noFill/>
          <a:ln w="9525" cap="flat" cmpd="sng">
            <a:solidFill>
              <a:schemeClr val="dk2"/>
            </a:solidFill>
            <a:prstDash val="solid"/>
            <a:round/>
            <a:headEnd type="none" w="med" len="med"/>
            <a:tailEnd type="none" w="med" len="med"/>
          </a:ln>
        </p:spPr>
      </p:cxnSp>
      <p:cxnSp>
        <p:nvCxnSpPr>
          <p:cNvPr id="225" name="Google Shape;225;p25"/>
          <p:cNvCxnSpPr>
            <a:stCxn id="198" idx="1"/>
            <a:endCxn id="197" idx="4"/>
          </p:cNvCxnSpPr>
          <p:nvPr/>
        </p:nvCxnSpPr>
        <p:spPr>
          <a:xfrm rot="10800000" flipH="1">
            <a:off x="177847" y="3383497"/>
            <a:ext cx="2204400" cy="567300"/>
          </a:xfrm>
          <a:prstGeom prst="straightConnector1">
            <a:avLst/>
          </a:prstGeom>
          <a:noFill/>
          <a:ln w="9525" cap="flat" cmpd="sng">
            <a:solidFill>
              <a:schemeClr val="dk2"/>
            </a:solidFill>
            <a:prstDash val="solid"/>
            <a:round/>
            <a:headEnd type="none" w="med" len="med"/>
            <a:tailEnd type="none" w="med" len="med"/>
          </a:ln>
        </p:spPr>
      </p:cxnSp>
      <p:sp>
        <p:nvSpPr>
          <p:cNvPr id="226" name="Google Shape;226;p25"/>
          <p:cNvSpPr txBox="1"/>
          <p:nvPr/>
        </p:nvSpPr>
        <p:spPr>
          <a:xfrm>
            <a:off x="0" y="4137725"/>
            <a:ext cx="7315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accent1"/>
                </a:solidFill>
                <a:latin typeface="Lato"/>
                <a:ea typeface="Lato"/>
                <a:cs typeface="Lato"/>
                <a:sym typeface="Lato"/>
              </a:rPr>
              <a:t>Complete Bipartite Graph with M celebrities and N commoners</a:t>
            </a:r>
            <a:endParaRPr sz="1300">
              <a:solidFill>
                <a:schemeClr val="accent1"/>
              </a:solidFill>
              <a:latin typeface="Lato"/>
              <a:ea typeface="Lato"/>
              <a:cs typeface="Lato"/>
              <a:sym typeface="Lato"/>
            </a:endParaRPr>
          </a:p>
          <a:p>
            <a:pPr marL="0" lvl="0" indent="0" algn="l" rtl="0">
              <a:spcBef>
                <a:spcPts val="0"/>
              </a:spcBef>
              <a:spcAft>
                <a:spcPts val="0"/>
              </a:spcAft>
              <a:buNone/>
            </a:pPr>
            <a:r>
              <a:rPr lang="en" sz="1300">
                <a:solidFill>
                  <a:schemeClr val="accent1"/>
                </a:solidFill>
                <a:latin typeface="Lato"/>
                <a:ea typeface="Lato"/>
                <a:cs typeface="Lato"/>
                <a:sym typeface="Lato"/>
              </a:rPr>
              <a:t>Seems to be robust against O(N) adversarial commoners.</a:t>
            </a:r>
            <a:endParaRPr sz="1300">
              <a:solidFill>
                <a:schemeClr val="accent1"/>
              </a:solidFill>
              <a:latin typeface="Lato"/>
              <a:ea typeface="Lato"/>
              <a:cs typeface="Lato"/>
              <a:sym typeface="Lato"/>
            </a:endParaRPr>
          </a:p>
        </p:txBody>
      </p:sp>
      <p:pic>
        <p:nvPicPr>
          <p:cNvPr id="227" name="Google Shape;227;p25"/>
          <p:cNvPicPr preferRelativeResize="0"/>
          <p:nvPr/>
        </p:nvPicPr>
        <p:blipFill>
          <a:blip r:embed="rId3">
            <a:alphaModFix/>
          </a:blip>
          <a:stretch>
            <a:fillRect/>
          </a:stretch>
        </p:blipFill>
        <p:spPr>
          <a:xfrm>
            <a:off x="5611825" y="3164500"/>
            <a:ext cx="2644424" cy="1232799"/>
          </a:xfrm>
          <a:prstGeom prst="rect">
            <a:avLst/>
          </a:prstGeom>
          <a:noFill/>
          <a:ln>
            <a:noFill/>
          </a:ln>
        </p:spPr>
      </p:pic>
      <p:sp>
        <p:nvSpPr>
          <p:cNvPr id="228" name="Google Shape;228;p25"/>
          <p:cNvSpPr txBox="1"/>
          <p:nvPr/>
        </p:nvSpPr>
        <p:spPr>
          <a:xfrm>
            <a:off x="4868325" y="4397300"/>
            <a:ext cx="4986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accent1"/>
                </a:solidFill>
                <a:latin typeface="Lato"/>
                <a:ea typeface="Lato"/>
                <a:cs typeface="Lato"/>
                <a:sym typeface="Lato"/>
              </a:rPr>
              <a:t>Network of k+ 1 levels, with 2^k nodes on each.</a:t>
            </a:r>
            <a:endParaRPr sz="1300">
              <a:solidFill>
                <a:schemeClr val="accent1"/>
              </a:solidFill>
              <a:latin typeface="Lato"/>
              <a:ea typeface="Lato"/>
              <a:cs typeface="Lato"/>
              <a:sym typeface="Lato"/>
            </a:endParaRPr>
          </a:p>
          <a:p>
            <a:pPr marL="0" lvl="0" indent="0" algn="l" rtl="0">
              <a:spcBef>
                <a:spcPts val="0"/>
              </a:spcBef>
              <a:spcAft>
                <a:spcPts val="0"/>
              </a:spcAft>
              <a:buNone/>
            </a:pPr>
            <a:r>
              <a:rPr lang="en" sz="1300">
                <a:solidFill>
                  <a:schemeClr val="accent1"/>
                </a:solidFill>
                <a:latin typeface="Lato"/>
                <a:ea typeface="Lato"/>
                <a:cs typeface="Lato"/>
                <a:sym typeface="Lato"/>
              </a:rPr>
              <a:t>Seems to be robust in specific layouts where O(log n) </a:t>
            </a:r>
            <a:endParaRPr sz="1300">
              <a:solidFill>
                <a:schemeClr val="accent1"/>
              </a:solidFill>
              <a:latin typeface="Lato"/>
              <a:ea typeface="Lato"/>
              <a:cs typeface="Lato"/>
              <a:sym typeface="Lato"/>
            </a:endParaRPr>
          </a:p>
          <a:p>
            <a:pPr marL="0" lvl="0" indent="0" algn="l" rtl="0">
              <a:spcBef>
                <a:spcPts val="0"/>
              </a:spcBef>
              <a:spcAft>
                <a:spcPts val="0"/>
              </a:spcAft>
              <a:buNone/>
            </a:pPr>
            <a:r>
              <a:rPr lang="en" sz="1300">
                <a:solidFill>
                  <a:schemeClr val="accent1"/>
                </a:solidFill>
                <a:latin typeface="Lato"/>
                <a:ea typeface="Lato"/>
                <a:cs typeface="Lato"/>
                <a:sym typeface="Lato"/>
              </a:rPr>
              <a:t>of the nodes are adversaries</a:t>
            </a:r>
            <a:endParaRPr sz="1300">
              <a:solidFill>
                <a:schemeClr val="accent1"/>
              </a:solidFill>
              <a:latin typeface="Lato"/>
              <a:ea typeface="Lato"/>
              <a:cs typeface="Lato"/>
              <a:sym typeface="Lato"/>
            </a:endParaRPr>
          </a:p>
        </p:txBody>
      </p:sp>
      <p:sp>
        <p:nvSpPr>
          <p:cNvPr id="229" name="Google Shape;229;p25"/>
          <p:cNvSpPr txBox="1"/>
          <p:nvPr/>
        </p:nvSpPr>
        <p:spPr>
          <a:xfrm>
            <a:off x="5804350" y="2780238"/>
            <a:ext cx="3216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accent1"/>
                </a:solidFill>
                <a:latin typeface="Lato"/>
                <a:ea typeface="Lato"/>
                <a:cs typeface="Lato"/>
                <a:sym typeface="Lato"/>
              </a:rPr>
              <a:t>Binary Butterly Network</a:t>
            </a:r>
            <a:endParaRPr sz="1600">
              <a:solidFill>
                <a:schemeClr val="accen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Future Directions</a:t>
            </a:r>
            <a:endParaRPr/>
          </a:p>
        </p:txBody>
      </p:sp>
      <p:sp>
        <p:nvSpPr>
          <p:cNvPr id="235" name="Google Shape;235;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Bayesian model vs. majority vote: does a Bayesian model always achieve equal better learning rate?</a:t>
            </a:r>
            <a:endParaRPr sz="1600"/>
          </a:p>
          <a:p>
            <a:pPr marL="457200" lvl="0" indent="-330200" algn="l" rtl="0">
              <a:spcBef>
                <a:spcPts val="0"/>
              </a:spcBef>
              <a:spcAft>
                <a:spcPts val="0"/>
              </a:spcAft>
              <a:buSzPts val="1600"/>
              <a:buChar char="●"/>
            </a:pPr>
            <a:r>
              <a:rPr lang="en" sz="1600"/>
              <a:t>Can social networks help in settings where the majority of people have false private measurements of the truth?</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a:spLocks noGrp="1"/>
          </p:cNvSpPr>
          <p:nvPr>
            <p:ph type="body" idx="1"/>
          </p:nvPr>
        </p:nvSpPr>
        <p:spPr>
          <a:xfrm>
            <a:off x="729450" y="2012675"/>
            <a:ext cx="7688700" cy="293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This work made possible by the Rutgers DIMACS REU program. Thank you to faculty and staff who work to keep the program running. Thank you as well to the National Science Foundation for funding this project through the grant CNS-2150186 and the REU supplement to NSF 2208663 -Collaborative Research: AF: Small: Promoting Social Learning Amid Interference in the Age of Social Media. </a:t>
            </a:r>
            <a:endParaRPr/>
          </a:p>
          <a:p>
            <a:pPr marL="0" lvl="0" indent="0" algn="l" rtl="0">
              <a:spcBef>
                <a:spcPts val="1200"/>
              </a:spcBef>
              <a:spcAft>
                <a:spcPts val="0"/>
              </a:spcAft>
              <a:buNone/>
            </a:pPr>
            <a:r>
              <a:rPr lang="en"/>
              <a:t>This work was carried out while the authors Filip Uradnik and Julia Krizanova were participants in the 2024 DIMACS REU program at Rutgers University, CNS-2150186. The authors were supported by CoSP, a project funded by European Union’s Horizon 2020 research and innovation programme, grant agreement No. 823748</a:t>
            </a:r>
            <a:endParaRPr/>
          </a:p>
          <a:p>
            <a:pPr marL="0" lvl="0" indent="0" algn="l" rtl="0">
              <a:spcBef>
                <a:spcPts val="1200"/>
              </a:spcBef>
              <a:spcAft>
                <a:spcPts val="1200"/>
              </a:spcAft>
              <a:buNone/>
            </a:pPr>
            <a:r>
              <a:rPr lang="en"/>
              <a:t>Thank you as well to Professor Jie Gao for her help and leadership on this project.</a:t>
            </a:r>
            <a:endParaRPr/>
          </a:p>
        </p:txBody>
      </p:sp>
      <p:sp>
        <p:nvSpPr>
          <p:cNvPr id="241" name="Google Shape;241;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Acknowledgements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800075" y="2420200"/>
            <a:ext cx="7688700" cy="30645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You have imperfect information about the world</a:t>
            </a:r>
            <a:endParaRPr sz="1600"/>
          </a:p>
          <a:p>
            <a:pPr marL="457200" lvl="0" indent="-330200" algn="l" rtl="0">
              <a:spcBef>
                <a:spcPts val="0"/>
              </a:spcBef>
              <a:spcAft>
                <a:spcPts val="0"/>
              </a:spcAft>
              <a:buSzPts val="1600"/>
              <a:buChar char="●"/>
            </a:pPr>
            <a:r>
              <a:rPr lang="en" sz="1600"/>
              <a:t>You are influenced by other people, also with imperfect information</a:t>
            </a:r>
            <a:endParaRPr sz="1600"/>
          </a:p>
          <a:p>
            <a:pPr marL="457200" lvl="0" indent="-330200" algn="l" rtl="0">
              <a:spcBef>
                <a:spcPts val="0"/>
              </a:spcBef>
              <a:spcAft>
                <a:spcPts val="0"/>
              </a:spcAft>
              <a:buSzPts val="1600"/>
              <a:buChar char="●"/>
            </a:pPr>
            <a:r>
              <a:rPr lang="en" sz="1600"/>
              <a:t>Examples:</a:t>
            </a:r>
            <a:endParaRPr sz="1600"/>
          </a:p>
          <a:p>
            <a:pPr marL="914400" lvl="1" indent="-330200" algn="l" rtl="0">
              <a:spcBef>
                <a:spcPts val="0"/>
              </a:spcBef>
              <a:spcAft>
                <a:spcPts val="0"/>
              </a:spcAft>
              <a:buSzPts val="1600"/>
              <a:buChar char="○"/>
            </a:pPr>
            <a:r>
              <a:rPr lang="en" sz="1600"/>
              <a:t>Social media</a:t>
            </a:r>
            <a:endParaRPr sz="1600"/>
          </a:p>
          <a:p>
            <a:pPr marL="914400" lvl="1" indent="-330200" algn="l" rtl="0">
              <a:spcBef>
                <a:spcPts val="0"/>
              </a:spcBef>
              <a:spcAft>
                <a:spcPts val="0"/>
              </a:spcAft>
              <a:buSzPts val="1600"/>
              <a:buChar char="○"/>
            </a:pPr>
            <a:r>
              <a:rPr lang="en" sz="1600"/>
              <a:t>Panel Discussions</a:t>
            </a:r>
            <a:endParaRPr sz="1600"/>
          </a:p>
          <a:p>
            <a:pPr marL="0" lvl="0" indent="0" algn="l" rtl="0">
              <a:spcBef>
                <a:spcPts val="1200"/>
              </a:spcBef>
              <a:spcAft>
                <a:spcPts val="0"/>
              </a:spcAft>
              <a:buNone/>
            </a:pPr>
            <a:endParaRPr sz="1600"/>
          </a:p>
          <a:p>
            <a:pPr marL="0" lvl="0" indent="0" algn="l" rtl="0">
              <a:spcBef>
                <a:spcPts val="1200"/>
              </a:spcBef>
              <a:spcAft>
                <a:spcPts val="1200"/>
              </a:spcAft>
              <a:buNone/>
            </a:pPr>
            <a:endParaRPr sz="1600"/>
          </a:p>
        </p:txBody>
      </p:sp>
      <p:sp>
        <p:nvSpPr>
          <p:cNvPr id="94" name="Google Shape;94;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Motivation</a:t>
            </a:r>
            <a:endParaRPr/>
          </a:p>
        </p:txBody>
      </p:sp>
      <p:pic>
        <p:nvPicPr>
          <p:cNvPr id="95" name="Google Shape;95;p14" title="Gmail Images | Free Photos, PNG Stickers, Wallpapers &amp; Backgrounds ..."/>
          <p:cNvPicPr preferRelativeResize="0"/>
          <p:nvPr/>
        </p:nvPicPr>
        <p:blipFill>
          <a:blip r:embed="rId3">
            <a:alphaModFix/>
          </a:blip>
          <a:stretch>
            <a:fillRect/>
          </a:stretch>
        </p:blipFill>
        <p:spPr>
          <a:xfrm>
            <a:off x="3866750" y="600775"/>
            <a:ext cx="2633600" cy="1415550"/>
          </a:xfrm>
          <a:prstGeom prst="rect">
            <a:avLst/>
          </a:prstGeom>
          <a:noFill/>
          <a:ln>
            <a:noFill/>
          </a:ln>
        </p:spPr>
      </p:pic>
      <p:pic>
        <p:nvPicPr>
          <p:cNvPr id="96" name="Google Shape;96;p14" title="Women Shaping Business 2013 Panel-Panel discussion | Flickr"/>
          <p:cNvPicPr preferRelativeResize="0"/>
          <p:nvPr/>
        </p:nvPicPr>
        <p:blipFill>
          <a:blip r:embed="rId4">
            <a:alphaModFix/>
          </a:blip>
          <a:stretch>
            <a:fillRect/>
          </a:stretch>
        </p:blipFill>
        <p:spPr>
          <a:xfrm>
            <a:off x="6770249" y="600775"/>
            <a:ext cx="2126464" cy="141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Setup</a:t>
            </a:r>
            <a:endParaRPr/>
          </a:p>
        </p:txBody>
      </p:sp>
      <p:sp>
        <p:nvSpPr>
          <p:cNvPr id="102" name="Google Shape;102;p15"/>
          <p:cNvSpPr txBox="1">
            <a:spLocks noGrp="1"/>
          </p:cNvSpPr>
          <p:nvPr>
            <p:ph type="body" idx="1"/>
          </p:nvPr>
        </p:nvSpPr>
        <p:spPr>
          <a:xfrm>
            <a:off x="769650" y="2101050"/>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Social network structured as a graph.</a:t>
            </a:r>
            <a:endParaRPr sz="1600"/>
          </a:p>
        </p:txBody>
      </p:sp>
      <p:pic>
        <p:nvPicPr>
          <p:cNvPr id="103" name="Google Shape;103;p15" title="File:Social Network.png - Wikimedia Commons"/>
          <p:cNvPicPr preferRelativeResize="0"/>
          <p:nvPr/>
        </p:nvPicPr>
        <p:blipFill>
          <a:blip r:embed="rId3">
            <a:alphaModFix/>
          </a:blip>
          <a:stretch>
            <a:fillRect/>
          </a:stretch>
        </p:blipFill>
        <p:spPr>
          <a:xfrm>
            <a:off x="6526219" y="812331"/>
            <a:ext cx="2138375" cy="15478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Setup</a:t>
            </a:r>
            <a:endParaRPr/>
          </a:p>
        </p:txBody>
      </p:sp>
      <p:sp>
        <p:nvSpPr>
          <p:cNvPr id="109" name="Google Shape;109;p16"/>
          <p:cNvSpPr txBox="1">
            <a:spLocks noGrp="1"/>
          </p:cNvSpPr>
          <p:nvPr>
            <p:ph type="body" idx="1"/>
          </p:nvPr>
        </p:nvSpPr>
        <p:spPr>
          <a:xfrm>
            <a:off x="769650" y="2101050"/>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Social network structured as a graph.</a:t>
            </a:r>
            <a:endParaRPr sz="1600"/>
          </a:p>
          <a:p>
            <a:pPr marL="914400" lvl="1" indent="-330200" algn="l" rtl="0">
              <a:spcBef>
                <a:spcPts val="0"/>
              </a:spcBef>
              <a:spcAft>
                <a:spcPts val="0"/>
              </a:spcAft>
              <a:buSzPts val="1600"/>
              <a:buChar char="○"/>
            </a:pPr>
            <a:r>
              <a:rPr lang="en" sz="1600"/>
              <a:t>Vertices = agents.</a:t>
            </a:r>
            <a:endParaRPr sz="1600"/>
          </a:p>
          <a:p>
            <a:pPr marL="914400" lvl="1" indent="-330200" algn="l" rtl="0">
              <a:spcBef>
                <a:spcPts val="0"/>
              </a:spcBef>
              <a:spcAft>
                <a:spcPts val="0"/>
              </a:spcAft>
              <a:buSzPts val="1600"/>
              <a:buChar char="○"/>
            </a:pPr>
            <a:r>
              <a:rPr lang="en" sz="1600"/>
              <a:t>Edges = which agents know each other.</a:t>
            </a:r>
            <a:endParaRPr sz="1600"/>
          </a:p>
        </p:txBody>
      </p:sp>
      <p:pic>
        <p:nvPicPr>
          <p:cNvPr id="110" name="Google Shape;110;p16" title="File:Social Network.png - Wikimedia Commons"/>
          <p:cNvPicPr preferRelativeResize="0"/>
          <p:nvPr/>
        </p:nvPicPr>
        <p:blipFill>
          <a:blip r:embed="rId3">
            <a:alphaModFix/>
          </a:blip>
          <a:stretch>
            <a:fillRect/>
          </a:stretch>
        </p:blipFill>
        <p:spPr>
          <a:xfrm>
            <a:off x="6526219" y="812331"/>
            <a:ext cx="2138375" cy="15478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Setup</a:t>
            </a:r>
            <a:endParaRPr/>
          </a:p>
        </p:txBody>
      </p:sp>
      <p:sp>
        <p:nvSpPr>
          <p:cNvPr id="116" name="Google Shape;116;p17"/>
          <p:cNvSpPr txBox="1">
            <a:spLocks noGrp="1"/>
          </p:cNvSpPr>
          <p:nvPr>
            <p:ph type="body" idx="1"/>
          </p:nvPr>
        </p:nvSpPr>
        <p:spPr>
          <a:xfrm>
            <a:off x="769650" y="2101050"/>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Social network structured as a graph.</a:t>
            </a:r>
            <a:endParaRPr sz="1600"/>
          </a:p>
          <a:p>
            <a:pPr marL="914400" lvl="1" indent="-330200" algn="l" rtl="0">
              <a:spcBef>
                <a:spcPts val="0"/>
              </a:spcBef>
              <a:spcAft>
                <a:spcPts val="0"/>
              </a:spcAft>
              <a:buSzPts val="1600"/>
              <a:buChar char="○"/>
            </a:pPr>
            <a:r>
              <a:rPr lang="en" sz="1600"/>
              <a:t>Vertices = agents.</a:t>
            </a:r>
            <a:endParaRPr sz="1600"/>
          </a:p>
          <a:p>
            <a:pPr marL="914400" lvl="1" indent="-330200" algn="l" rtl="0">
              <a:spcBef>
                <a:spcPts val="0"/>
              </a:spcBef>
              <a:spcAft>
                <a:spcPts val="0"/>
              </a:spcAft>
              <a:buSzPts val="1600"/>
              <a:buChar char="○"/>
            </a:pPr>
            <a:r>
              <a:rPr lang="en" sz="1600"/>
              <a:t>Edges = which agents know each other.</a:t>
            </a:r>
            <a:endParaRPr sz="1600"/>
          </a:p>
          <a:p>
            <a:pPr marL="457200" lvl="0" indent="-330200" algn="l" rtl="0">
              <a:spcBef>
                <a:spcPts val="0"/>
              </a:spcBef>
              <a:spcAft>
                <a:spcPts val="0"/>
              </a:spcAft>
              <a:buSzPts val="1600"/>
              <a:buChar char="●"/>
            </a:pPr>
            <a:r>
              <a:rPr lang="en" sz="1600"/>
              <a:t>Binary ground truth 𝜃.</a:t>
            </a:r>
            <a:endParaRPr sz="1600"/>
          </a:p>
        </p:txBody>
      </p:sp>
      <p:pic>
        <p:nvPicPr>
          <p:cNvPr id="117" name="Google Shape;117;p17" title="File:Social Network.png - Wikimedia Commons"/>
          <p:cNvPicPr preferRelativeResize="0"/>
          <p:nvPr/>
        </p:nvPicPr>
        <p:blipFill>
          <a:blip r:embed="rId3">
            <a:alphaModFix/>
          </a:blip>
          <a:stretch>
            <a:fillRect/>
          </a:stretch>
        </p:blipFill>
        <p:spPr>
          <a:xfrm>
            <a:off x="6526219" y="812331"/>
            <a:ext cx="2138375" cy="15478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Setup</a:t>
            </a:r>
            <a:endParaRPr/>
          </a:p>
        </p:txBody>
      </p:sp>
      <p:sp>
        <p:nvSpPr>
          <p:cNvPr id="123" name="Google Shape;123;p18"/>
          <p:cNvSpPr txBox="1">
            <a:spLocks noGrp="1"/>
          </p:cNvSpPr>
          <p:nvPr>
            <p:ph type="body" idx="1"/>
          </p:nvPr>
        </p:nvSpPr>
        <p:spPr>
          <a:xfrm>
            <a:off x="769650" y="2101050"/>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Social network structured as a graph.</a:t>
            </a:r>
            <a:endParaRPr sz="1600"/>
          </a:p>
          <a:p>
            <a:pPr marL="914400" lvl="1" indent="-330200" algn="l" rtl="0">
              <a:spcBef>
                <a:spcPts val="0"/>
              </a:spcBef>
              <a:spcAft>
                <a:spcPts val="0"/>
              </a:spcAft>
              <a:buSzPts val="1600"/>
              <a:buChar char="○"/>
            </a:pPr>
            <a:r>
              <a:rPr lang="en" sz="1600"/>
              <a:t>Vertices = agents.</a:t>
            </a:r>
            <a:endParaRPr sz="1600"/>
          </a:p>
          <a:p>
            <a:pPr marL="914400" lvl="1" indent="-330200" algn="l" rtl="0">
              <a:spcBef>
                <a:spcPts val="0"/>
              </a:spcBef>
              <a:spcAft>
                <a:spcPts val="0"/>
              </a:spcAft>
              <a:buSzPts val="1600"/>
              <a:buChar char="○"/>
            </a:pPr>
            <a:r>
              <a:rPr lang="en" sz="1600"/>
              <a:t>Edges = which agents know each other.</a:t>
            </a:r>
            <a:endParaRPr sz="1600"/>
          </a:p>
          <a:p>
            <a:pPr marL="457200" lvl="0" indent="-330200" algn="l" rtl="0">
              <a:spcBef>
                <a:spcPts val="0"/>
              </a:spcBef>
              <a:spcAft>
                <a:spcPts val="0"/>
              </a:spcAft>
              <a:buSzPts val="1600"/>
              <a:buChar char="●"/>
            </a:pPr>
            <a:r>
              <a:rPr lang="en" sz="1600"/>
              <a:t>Binary ground truth 𝜃.</a:t>
            </a:r>
            <a:endParaRPr sz="1600" i="1"/>
          </a:p>
          <a:p>
            <a:pPr marL="457200" lvl="0" indent="-330200" algn="l" rtl="0">
              <a:spcBef>
                <a:spcPts val="0"/>
              </a:spcBef>
              <a:spcAft>
                <a:spcPts val="0"/>
              </a:spcAft>
              <a:buSzPts val="1600"/>
              <a:buChar char="●"/>
            </a:pPr>
            <a:r>
              <a:rPr lang="en" sz="1600"/>
              <a:t>Each agent v has an independent, private, and </a:t>
            </a:r>
            <a:r>
              <a:rPr lang="en" sz="1600" i="1"/>
              <a:t>noisy</a:t>
            </a:r>
            <a:r>
              <a:rPr lang="en" sz="1600"/>
              <a:t> measurement s</a:t>
            </a:r>
            <a:r>
              <a:rPr lang="en" sz="1600" baseline="-25000"/>
              <a:t>v</a:t>
            </a:r>
            <a:r>
              <a:rPr lang="en" sz="1600"/>
              <a:t> of  𝜃.</a:t>
            </a:r>
            <a:endParaRPr sz="1600"/>
          </a:p>
          <a:p>
            <a:pPr marL="457200" lvl="0" indent="-330200" algn="l" rtl="0">
              <a:spcBef>
                <a:spcPts val="0"/>
              </a:spcBef>
              <a:spcAft>
                <a:spcPts val="0"/>
              </a:spcAft>
              <a:buSzPts val="1600"/>
              <a:buChar char="●"/>
            </a:pPr>
            <a:r>
              <a:rPr lang="en" sz="1600"/>
              <a:t>Each agent v makes a prediction a</a:t>
            </a:r>
            <a:r>
              <a:rPr lang="en" sz="1600" baseline="-25000"/>
              <a:t>v</a:t>
            </a:r>
            <a:r>
              <a:rPr lang="en" sz="1600"/>
              <a:t> of ground truth sequentially.</a:t>
            </a:r>
            <a:endParaRPr sz="1600"/>
          </a:p>
          <a:p>
            <a:pPr marL="914400" lvl="1" indent="-330200" algn="l" rtl="0">
              <a:spcBef>
                <a:spcPts val="0"/>
              </a:spcBef>
              <a:spcAft>
                <a:spcPts val="0"/>
              </a:spcAft>
              <a:buSzPts val="1600"/>
              <a:buChar char="○"/>
            </a:pPr>
            <a:r>
              <a:rPr lang="en" sz="1600"/>
              <a:t>based on private measurement &amp; neighbors’ predictions.</a:t>
            </a:r>
            <a:endParaRPr sz="1600"/>
          </a:p>
        </p:txBody>
      </p:sp>
      <p:pic>
        <p:nvPicPr>
          <p:cNvPr id="124" name="Google Shape;124;p18" title="File:Social Network.png - Wikimedia Commons"/>
          <p:cNvPicPr preferRelativeResize="0"/>
          <p:nvPr/>
        </p:nvPicPr>
        <p:blipFill>
          <a:blip r:embed="rId3">
            <a:alphaModFix/>
          </a:blip>
          <a:stretch>
            <a:fillRect/>
          </a:stretch>
        </p:blipFill>
        <p:spPr>
          <a:xfrm>
            <a:off x="6526219" y="812331"/>
            <a:ext cx="2138375" cy="15478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Setup</a:t>
            </a:r>
            <a:endParaRPr/>
          </a:p>
        </p:txBody>
      </p:sp>
      <p:sp>
        <p:nvSpPr>
          <p:cNvPr id="130" name="Google Shape;130;p19"/>
          <p:cNvSpPr txBox="1">
            <a:spLocks noGrp="1"/>
          </p:cNvSpPr>
          <p:nvPr>
            <p:ph type="body" idx="1"/>
          </p:nvPr>
        </p:nvSpPr>
        <p:spPr>
          <a:xfrm>
            <a:off x="769650" y="2101050"/>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Social network structured as a graph.</a:t>
            </a:r>
            <a:endParaRPr sz="1600"/>
          </a:p>
          <a:p>
            <a:pPr marL="914400" lvl="1" indent="-330200" algn="l" rtl="0">
              <a:spcBef>
                <a:spcPts val="0"/>
              </a:spcBef>
              <a:spcAft>
                <a:spcPts val="0"/>
              </a:spcAft>
              <a:buSzPts val="1600"/>
              <a:buChar char="○"/>
            </a:pPr>
            <a:r>
              <a:rPr lang="en" sz="1600"/>
              <a:t>Vertices = agents.</a:t>
            </a:r>
            <a:endParaRPr sz="1600"/>
          </a:p>
          <a:p>
            <a:pPr marL="914400" lvl="1" indent="-330200" algn="l" rtl="0">
              <a:spcBef>
                <a:spcPts val="0"/>
              </a:spcBef>
              <a:spcAft>
                <a:spcPts val="0"/>
              </a:spcAft>
              <a:buSzPts val="1600"/>
              <a:buChar char="○"/>
            </a:pPr>
            <a:r>
              <a:rPr lang="en" sz="1600"/>
              <a:t>Edges = which agents know each other.</a:t>
            </a:r>
            <a:endParaRPr sz="1600"/>
          </a:p>
          <a:p>
            <a:pPr marL="457200" lvl="0" indent="-330200" algn="l" rtl="0">
              <a:spcBef>
                <a:spcPts val="0"/>
              </a:spcBef>
              <a:spcAft>
                <a:spcPts val="0"/>
              </a:spcAft>
              <a:buSzPts val="1600"/>
              <a:buChar char="●"/>
            </a:pPr>
            <a:r>
              <a:rPr lang="en" sz="1600"/>
              <a:t>Binary ground truth 𝜃.</a:t>
            </a:r>
            <a:endParaRPr sz="1600" i="1"/>
          </a:p>
          <a:p>
            <a:pPr marL="457200" lvl="0" indent="-330200" algn="l" rtl="0">
              <a:spcBef>
                <a:spcPts val="0"/>
              </a:spcBef>
              <a:spcAft>
                <a:spcPts val="0"/>
              </a:spcAft>
              <a:buSzPts val="1600"/>
              <a:buChar char="●"/>
            </a:pPr>
            <a:r>
              <a:rPr lang="en" sz="1600"/>
              <a:t>Each agent v has an independent, private, and </a:t>
            </a:r>
            <a:r>
              <a:rPr lang="en" sz="1600" i="1"/>
              <a:t>noisy</a:t>
            </a:r>
            <a:r>
              <a:rPr lang="en" sz="1600"/>
              <a:t> measurement s</a:t>
            </a:r>
            <a:r>
              <a:rPr lang="en" sz="1600" baseline="-25000"/>
              <a:t>v</a:t>
            </a:r>
            <a:r>
              <a:rPr lang="en" sz="1600"/>
              <a:t> of  𝜃.</a:t>
            </a:r>
            <a:endParaRPr sz="1600"/>
          </a:p>
          <a:p>
            <a:pPr marL="457200" lvl="0" indent="-330200" algn="l" rtl="0">
              <a:spcBef>
                <a:spcPts val="0"/>
              </a:spcBef>
              <a:spcAft>
                <a:spcPts val="0"/>
              </a:spcAft>
              <a:buSzPts val="1600"/>
              <a:buChar char="●"/>
            </a:pPr>
            <a:r>
              <a:rPr lang="en" sz="1600"/>
              <a:t>Each agent v makes a prediction a</a:t>
            </a:r>
            <a:r>
              <a:rPr lang="en" sz="1600" baseline="-25000"/>
              <a:t>v</a:t>
            </a:r>
            <a:r>
              <a:rPr lang="en" sz="1600"/>
              <a:t> of ground truth sequentially.</a:t>
            </a:r>
            <a:endParaRPr sz="1600"/>
          </a:p>
          <a:p>
            <a:pPr marL="914400" lvl="1" indent="-330200" algn="l" rtl="0">
              <a:spcBef>
                <a:spcPts val="0"/>
              </a:spcBef>
              <a:spcAft>
                <a:spcPts val="0"/>
              </a:spcAft>
              <a:buSzPts val="1600"/>
              <a:buChar char="○"/>
            </a:pPr>
            <a:r>
              <a:rPr lang="en" sz="1600"/>
              <a:t>based on private measurement &amp; neighbors’ predictions.</a:t>
            </a:r>
            <a:endParaRPr sz="1600"/>
          </a:p>
        </p:txBody>
      </p:sp>
      <p:pic>
        <p:nvPicPr>
          <p:cNvPr id="131" name="Google Shape;131;p19" title="File:Social Network.png - Wikimedia Commons"/>
          <p:cNvPicPr preferRelativeResize="0"/>
          <p:nvPr/>
        </p:nvPicPr>
        <p:blipFill>
          <a:blip r:embed="rId3">
            <a:alphaModFix/>
          </a:blip>
          <a:stretch>
            <a:fillRect/>
          </a:stretch>
        </p:blipFill>
        <p:spPr>
          <a:xfrm>
            <a:off x="6526219" y="812331"/>
            <a:ext cx="2138375" cy="1547821"/>
          </a:xfrm>
          <a:prstGeom prst="rect">
            <a:avLst/>
          </a:prstGeom>
          <a:noFill/>
          <a:ln>
            <a:noFill/>
          </a:ln>
        </p:spPr>
      </p:pic>
      <p:sp>
        <p:nvSpPr>
          <p:cNvPr id="132" name="Google Shape;132;p19"/>
          <p:cNvSpPr txBox="1"/>
          <p:nvPr/>
        </p:nvSpPr>
        <p:spPr>
          <a:xfrm>
            <a:off x="729450" y="4187375"/>
            <a:ext cx="7769100" cy="83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600" b="1" i="1">
                <a:solidFill>
                  <a:schemeClr val="accent1"/>
                </a:solidFill>
                <a:latin typeface="Lato"/>
                <a:ea typeface="Lato"/>
                <a:cs typeface="Lato"/>
                <a:sym typeface="Lato"/>
              </a:rPr>
              <a:t>Q</a:t>
            </a:r>
            <a:r>
              <a:rPr lang="en" sz="1600">
                <a:solidFill>
                  <a:schemeClr val="accent1"/>
                </a:solidFill>
                <a:latin typeface="Lato"/>
                <a:ea typeface="Lato"/>
                <a:cs typeface="Lato"/>
                <a:sym typeface="Lato"/>
              </a:rPr>
              <a:t>: </a:t>
            </a:r>
            <a:r>
              <a:rPr lang="en" sz="1600" i="1">
                <a:solidFill>
                  <a:schemeClr val="accent1"/>
                </a:solidFill>
                <a:latin typeface="Lato"/>
                <a:ea typeface="Lato"/>
                <a:cs typeface="Lato"/>
                <a:sym typeface="Lato"/>
              </a:rPr>
              <a:t>When is it possible for agents to learn a ground truth given a network topology, prediction order, and distribution of private measurements?</a:t>
            </a:r>
            <a:endParaRPr sz="1300">
              <a:solidFill>
                <a:schemeClr val="accen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Measure Network Learning</a:t>
            </a:r>
            <a:endParaRPr/>
          </a:p>
        </p:txBody>
      </p:sp>
      <p:sp>
        <p:nvSpPr>
          <p:cNvPr id="138" name="Google Shape;138;p20"/>
          <p:cNvSpPr txBox="1">
            <a:spLocks noGrp="1"/>
          </p:cNvSpPr>
          <p:nvPr>
            <p:ph type="body" idx="1"/>
          </p:nvPr>
        </p:nvSpPr>
        <p:spPr>
          <a:xfrm>
            <a:off x="729450" y="2078875"/>
            <a:ext cx="7688700" cy="298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Intuitively, we want to maximize the proportion of agents in the network predicting the ground truth correctly.</a:t>
            </a:r>
            <a:endParaRPr sz="1600"/>
          </a:p>
          <a:p>
            <a:pPr marL="0" lvl="0" indent="0" algn="l" rtl="0">
              <a:spcBef>
                <a:spcPts val="1200"/>
              </a:spcBef>
              <a:spcAft>
                <a:spcPts val="0"/>
              </a:spcAft>
              <a:buNone/>
            </a:pPr>
            <a:r>
              <a:rPr lang="en" sz="1600"/>
              <a:t>We define a networks </a:t>
            </a:r>
            <a:r>
              <a:rPr lang="en" sz="1600" i="1"/>
              <a:t>expected learning rate</a:t>
            </a:r>
            <a:r>
              <a:rPr lang="en" sz="1600"/>
              <a:t> as follows:</a:t>
            </a:r>
            <a:endParaRPr sz="1600"/>
          </a:p>
          <a:p>
            <a:pPr marL="0" lvl="0" indent="0" algn="l" rtl="0">
              <a:spcBef>
                <a:spcPts val="1200"/>
              </a:spcBef>
              <a:spcAft>
                <a:spcPts val="0"/>
              </a:spcAft>
              <a:buNone/>
            </a:pPr>
            <a:endParaRPr sz="1600"/>
          </a:p>
          <a:p>
            <a:pPr marL="0" lvl="0" indent="0" algn="l" rtl="0">
              <a:spcBef>
                <a:spcPts val="1200"/>
              </a:spcBef>
              <a:spcAft>
                <a:spcPts val="0"/>
              </a:spcAft>
              <a:buNone/>
            </a:pPr>
            <a:endParaRPr sz="1600"/>
          </a:p>
          <a:p>
            <a:pPr marL="0" lvl="0" indent="0" algn="l" rtl="0">
              <a:spcBef>
                <a:spcPts val="1200"/>
              </a:spcBef>
              <a:spcAft>
                <a:spcPts val="0"/>
              </a:spcAft>
              <a:buNone/>
            </a:pPr>
            <a:r>
              <a:rPr lang="en" sz="1600"/>
              <a:t>We want the expected learning rate to approach 1 for large networks.</a:t>
            </a:r>
            <a:endParaRPr sz="1600"/>
          </a:p>
          <a:p>
            <a:pPr marL="0" lvl="0" indent="0" algn="l" rtl="0">
              <a:spcBef>
                <a:spcPts val="1200"/>
              </a:spcBef>
              <a:spcAft>
                <a:spcPts val="1200"/>
              </a:spcAft>
              <a:buNone/>
            </a:pPr>
            <a:r>
              <a:rPr lang="en" sz="1600"/>
              <a:t>Not as easy as it seems!</a:t>
            </a:r>
            <a:endParaRPr sz="1600"/>
          </a:p>
        </p:txBody>
      </p:sp>
      <p:pic>
        <p:nvPicPr>
          <p:cNvPr id="139" name="Google Shape;139;p20"/>
          <p:cNvPicPr preferRelativeResize="0"/>
          <p:nvPr/>
        </p:nvPicPr>
        <p:blipFill>
          <a:blip r:embed="rId3">
            <a:alphaModFix/>
          </a:blip>
          <a:stretch>
            <a:fillRect/>
          </a:stretch>
        </p:blipFill>
        <p:spPr>
          <a:xfrm>
            <a:off x="1841337" y="3146750"/>
            <a:ext cx="5464925" cy="1075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Information Cascades/Herding</a:t>
            </a:r>
            <a:endParaRPr/>
          </a:p>
        </p:txBody>
      </p:sp>
      <p:sp>
        <p:nvSpPr>
          <p:cNvPr id="145" name="Google Shape;145;p21"/>
          <p:cNvSpPr txBox="1">
            <a:spLocks noGrp="1"/>
          </p:cNvSpPr>
          <p:nvPr>
            <p:ph type="body" idx="1"/>
          </p:nvPr>
        </p:nvSpPr>
        <p:spPr>
          <a:xfrm>
            <a:off x="729450" y="2078875"/>
            <a:ext cx="4929000" cy="2729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600"/>
              <a:t>Agents can become biased if one opinion appears to dominate among those it has seen.</a:t>
            </a:r>
            <a:endParaRPr sz="1600"/>
          </a:p>
          <a:p>
            <a:pPr marL="0" lvl="0" indent="0" algn="l" rtl="0">
              <a:spcBef>
                <a:spcPts val="1200"/>
              </a:spcBef>
              <a:spcAft>
                <a:spcPts val="0"/>
              </a:spcAft>
              <a:buNone/>
            </a:pPr>
            <a:endParaRPr sz="1600"/>
          </a:p>
          <a:p>
            <a:pPr marL="457200" lvl="0" indent="-330200" algn="l" rtl="0">
              <a:spcBef>
                <a:spcPts val="1200"/>
              </a:spcBef>
              <a:spcAft>
                <a:spcPts val="0"/>
              </a:spcAft>
              <a:buSzPts val="1600"/>
              <a:buChar char="➔"/>
            </a:pPr>
            <a:r>
              <a:rPr lang="en" sz="1600"/>
              <a:t>Can lead nearly the entire group to stop using their own observations and instead copy previous decisions.</a:t>
            </a:r>
            <a:endParaRPr sz="1600"/>
          </a:p>
          <a:p>
            <a:pPr marL="0" lvl="0" indent="0" algn="l" rtl="0">
              <a:spcBef>
                <a:spcPts val="1200"/>
              </a:spcBef>
              <a:spcAft>
                <a:spcPts val="0"/>
              </a:spcAft>
              <a:buNone/>
            </a:pPr>
            <a:endParaRPr sz="1600"/>
          </a:p>
          <a:p>
            <a:pPr marL="0" lvl="0" indent="0" algn="l" rtl="0">
              <a:spcBef>
                <a:spcPts val="1200"/>
              </a:spcBef>
              <a:spcAft>
                <a:spcPts val="1200"/>
              </a:spcAft>
              <a:buNone/>
            </a:pPr>
            <a:endParaRPr sz="1600"/>
          </a:p>
        </p:txBody>
      </p:sp>
      <p:pic>
        <p:nvPicPr>
          <p:cNvPr id="146" name="Google Shape;146;p21" title="Herding Sheep-Ochoco | Herding a Group of Breeding Sheep on … | Flickr"/>
          <p:cNvPicPr preferRelativeResize="0"/>
          <p:nvPr/>
        </p:nvPicPr>
        <p:blipFill>
          <a:blip r:embed="rId3">
            <a:alphaModFix/>
          </a:blip>
          <a:stretch>
            <a:fillRect/>
          </a:stretch>
        </p:blipFill>
        <p:spPr>
          <a:xfrm>
            <a:off x="5979247" y="2078875"/>
            <a:ext cx="2829978" cy="1592849"/>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1129</Words>
  <Application>Microsoft Office PowerPoint</Application>
  <PresentationFormat>On-screen Show (16:9)</PresentationFormat>
  <Paragraphs>105</Paragraphs>
  <Slides>15</Slides>
  <Notes>15</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Lato</vt:lpstr>
      <vt:lpstr>Arial</vt:lpstr>
      <vt:lpstr>Raleway</vt:lpstr>
      <vt:lpstr>Roboto</vt:lpstr>
      <vt:lpstr>Streamline</vt:lpstr>
      <vt:lpstr>Truth Learning in Social and Adversarial Settings</vt:lpstr>
      <vt:lpstr>Motivation</vt:lpstr>
      <vt:lpstr>Setup</vt:lpstr>
      <vt:lpstr>Setup</vt:lpstr>
      <vt:lpstr>Setup</vt:lpstr>
      <vt:lpstr>Setup</vt:lpstr>
      <vt:lpstr>Setup</vt:lpstr>
      <vt:lpstr>How to Measure Network Learning</vt:lpstr>
      <vt:lpstr>Information Cascades/Herding</vt:lpstr>
      <vt:lpstr>Cascade example</vt:lpstr>
      <vt:lpstr>Cascade example</vt:lpstr>
      <vt:lpstr>Progress: NP-Hardness</vt:lpstr>
      <vt:lpstr>Progress: Robustness Against Adversaries</vt:lpstr>
      <vt:lpstr>Future Directions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Rhett Olson</cp:lastModifiedBy>
  <cp:revision>1</cp:revision>
  <dcterms:modified xsi:type="dcterms:W3CDTF">2024-07-04T04:04:55Z</dcterms:modified>
</cp:coreProperties>
</file>